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82479E-D99A-4A50-8E8C-435A3AAE4D48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047287-A36A-4640-A1E4-0339EFB29D24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6584AC-8D65-42C9-ABDF-1F29FA70E6A5}" type="slidenum">
              <a:rPr lang="fa-I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0FE69-6E5B-4C41-A45F-0E9D1FE898A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171B-0E0A-4FAA-BBD5-20DF855548C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325688" y="2403475"/>
            <a:ext cx="53578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413000" y="2708275"/>
            <a:ext cx="5141913" cy="369888"/>
          </a:xfrm>
          <a:prstGeom prst="rect">
            <a:avLst/>
          </a:prstGeom>
          <a:solidFill>
            <a:srgbClr val="99CC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latin typeface="Calibri" pitchFamily="34" charset="0"/>
                <a:cs typeface="B Koodak" pitchFamily="2" charset="-78"/>
              </a:rPr>
              <a:t>آرماتور‌ها ( تقويت كننده ها )</a:t>
            </a:r>
            <a:endParaRPr lang="es-ES"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2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28875" y="3429000"/>
            <a:ext cx="5113338" cy="369888"/>
          </a:xfrm>
          <a:prstGeom prst="rect">
            <a:avLst/>
          </a:prstGeom>
          <a:solidFill>
            <a:srgbClr val="339966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6238" indent="-376238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latin typeface="Calibri" pitchFamily="34" charset="0"/>
                <a:cs typeface="B Koodak" pitchFamily="2" charset="-78"/>
              </a:rPr>
              <a:t>درب هاي دسترسي</a:t>
            </a:r>
            <a:endParaRPr lang="es-ES"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859338" y="1989138"/>
            <a:ext cx="2663825" cy="366712"/>
          </a:xfrm>
          <a:prstGeom prst="rect">
            <a:avLst/>
          </a:prstGeom>
          <a:solidFill>
            <a:srgbClr val="FF99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n-US">
              <a:solidFill>
                <a:schemeClr val="accent2"/>
              </a:solidFill>
              <a:latin typeface="Calibri" pitchFamily="34" charset="0"/>
              <a:cs typeface="2  Koodak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651500" y="1954213"/>
            <a:ext cx="1584325" cy="466725"/>
          </a:xfrm>
          <a:prstGeom prst="rect">
            <a:avLst/>
          </a:prstGeom>
          <a:solidFill>
            <a:srgbClr val="FF0000">
              <a:alpha val="55000"/>
            </a:srgbClr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قسمت دهم </a:t>
            </a:r>
            <a:endParaRPr lang="es-ES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A3902-54E3-451A-BD7C-D614E037CF41}" type="slidenum">
              <a:rPr lang="fa-IR"/>
              <a:pPr>
                <a:defRPr/>
              </a:pPr>
              <a:t>1</a:t>
            </a:fld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nimBg="1" autoUpdateAnimBg="0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18"/>
          <p:cNvSpPr>
            <a:spLocks noChangeShapeType="1"/>
          </p:cNvSpPr>
          <p:nvPr/>
        </p:nvSpPr>
        <p:spPr bwMode="auto">
          <a:xfrm>
            <a:off x="6577013" y="1804988"/>
            <a:ext cx="0" cy="5572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291" name="Text Box 19"/>
          <p:cNvSpPr txBox="1">
            <a:spLocks noChangeArrowheads="1"/>
          </p:cNvSpPr>
          <p:nvPr/>
        </p:nvSpPr>
        <p:spPr bwMode="auto">
          <a:xfrm>
            <a:off x="6194425" y="1576388"/>
            <a:ext cx="877888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مجموعه درب</a:t>
            </a:r>
            <a:endParaRPr lang="es-ES" sz="12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2292" name="Text Box 39"/>
          <p:cNvSpPr txBox="1">
            <a:spLocks noChangeArrowheads="1"/>
          </p:cNvSpPr>
          <p:nvPr/>
        </p:nvSpPr>
        <p:spPr bwMode="auto">
          <a:xfrm>
            <a:off x="2603500" y="3300413"/>
            <a:ext cx="741363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داخل كانال</a:t>
            </a:r>
            <a:endParaRPr lang="es-ES" sz="12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2293" name="Rectangle 41"/>
          <p:cNvSpPr>
            <a:spLocks noChangeArrowheads="1"/>
          </p:cNvSpPr>
          <p:nvPr/>
        </p:nvSpPr>
        <p:spPr bwMode="auto">
          <a:xfrm>
            <a:off x="4424363" y="5911850"/>
            <a:ext cx="257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اتمام ساخت درب دسترسي 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pic>
        <p:nvPicPr>
          <p:cNvPr id="12294" name="Picture 45" descr="manual-1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7550" y="2051050"/>
            <a:ext cx="5143500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3916363" y="714375"/>
            <a:ext cx="1296987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درب دسترسي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E97F5-6BB2-4580-950C-E9FDA6B61A76}" type="slidenum">
              <a:rPr lang="fa-IR"/>
              <a:pPr>
                <a:defRPr/>
              </a:pPr>
              <a:t>10</a:t>
            </a:fld>
            <a:endParaRPr lang="fa-I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6"/>
          <p:cNvSpPr txBox="1">
            <a:spLocks noChangeArrowheads="1"/>
          </p:cNvSpPr>
          <p:nvPr/>
        </p:nvSpPr>
        <p:spPr bwMode="auto">
          <a:xfrm>
            <a:off x="2603500" y="3300413"/>
            <a:ext cx="741363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داخل كانال</a:t>
            </a:r>
            <a:endParaRPr lang="es-ES" sz="12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3315" name="Rectangle 21"/>
          <p:cNvSpPr>
            <a:spLocks noChangeArrowheads="1"/>
          </p:cNvSpPr>
          <p:nvPr/>
        </p:nvSpPr>
        <p:spPr bwMode="auto">
          <a:xfrm>
            <a:off x="5645150" y="5911850"/>
            <a:ext cx="1355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آماده نصب 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pic>
        <p:nvPicPr>
          <p:cNvPr id="13316" name="Picture 23" descr="manual-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650" y="2071688"/>
            <a:ext cx="3736975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Line 25"/>
          <p:cNvSpPr>
            <a:spLocks noChangeShapeType="1"/>
          </p:cNvSpPr>
          <p:nvPr/>
        </p:nvSpPr>
        <p:spPr bwMode="auto">
          <a:xfrm>
            <a:off x="5059363" y="1804988"/>
            <a:ext cx="0" cy="5572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318" name="Text Box 26"/>
          <p:cNvSpPr txBox="1">
            <a:spLocks noChangeArrowheads="1"/>
          </p:cNvSpPr>
          <p:nvPr/>
        </p:nvSpPr>
        <p:spPr bwMode="auto">
          <a:xfrm>
            <a:off x="4676775" y="1576388"/>
            <a:ext cx="877888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مجموعه درب</a:t>
            </a:r>
            <a:endParaRPr lang="es-ES" sz="12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3916363" y="714375"/>
            <a:ext cx="1296987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درب دسترسي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CA191-1D15-4510-8392-3E3DFE3DA77D}" type="slidenum">
              <a:rPr lang="fa-IR"/>
              <a:pPr>
                <a:defRPr/>
              </a:pPr>
              <a:t>11</a:t>
            </a:fld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manual-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489585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Line 13"/>
          <p:cNvSpPr>
            <a:spLocks noChangeShapeType="1"/>
          </p:cNvSpPr>
          <p:nvPr/>
        </p:nvSpPr>
        <p:spPr bwMode="auto">
          <a:xfrm>
            <a:off x="3200400" y="4876800"/>
            <a:ext cx="401638" cy="6508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0" name="Line 14"/>
          <p:cNvSpPr>
            <a:spLocks noChangeShapeType="1"/>
          </p:cNvSpPr>
          <p:nvPr/>
        </p:nvSpPr>
        <p:spPr bwMode="auto">
          <a:xfrm flipH="1">
            <a:off x="3657600" y="4876800"/>
            <a:ext cx="468313" cy="6508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1" name="Oval 16"/>
          <p:cNvSpPr>
            <a:spLocks noChangeArrowheads="1"/>
          </p:cNvSpPr>
          <p:nvPr/>
        </p:nvSpPr>
        <p:spPr bwMode="auto">
          <a:xfrm>
            <a:off x="3429000" y="5410200"/>
            <a:ext cx="477838" cy="430213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3429000" y="5410200"/>
            <a:ext cx="579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s-ES_tradnl">
                <a:solidFill>
                  <a:srgbClr val="FF0000"/>
                </a:solidFill>
                <a:latin typeface="Calibri" pitchFamily="34" charset="0"/>
              </a:rPr>
              <a:t>Nº</a:t>
            </a:r>
            <a:endParaRPr lang="es-E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3" name="Line 18"/>
          <p:cNvSpPr>
            <a:spLocks noChangeShapeType="1"/>
          </p:cNvSpPr>
          <p:nvPr/>
        </p:nvSpPr>
        <p:spPr bwMode="auto">
          <a:xfrm flipV="1">
            <a:off x="3200400" y="25908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4" name="Line 19"/>
          <p:cNvSpPr>
            <a:spLocks noChangeShapeType="1"/>
          </p:cNvSpPr>
          <p:nvPr/>
        </p:nvSpPr>
        <p:spPr bwMode="auto">
          <a:xfrm flipV="1">
            <a:off x="3886200" y="2209800"/>
            <a:ext cx="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5" name="Line 20"/>
          <p:cNvSpPr>
            <a:spLocks noChangeShapeType="1"/>
          </p:cNvSpPr>
          <p:nvPr/>
        </p:nvSpPr>
        <p:spPr bwMode="auto">
          <a:xfrm flipH="1" flipV="1">
            <a:off x="4572000" y="1905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6" name="Line 21"/>
          <p:cNvSpPr>
            <a:spLocks noChangeShapeType="1"/>
          </p:cNvSpPr>
          <p:nvPr/>
        </p:nvSpPr>
        <p:spPr bwMode="auto">
          <a:xfrm flipV="1">
            <a:off x="2819400" y="2819400"/>
            <a:ext cx="242888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07" name="Line 22"/>
          <p:cNvSpPr>
            <a:spLocks noChangeShapeType="1"/>
          </p:cNvSpPr>
          <p:nvPr/>
        </p:nvSpPr>
        <p:spPr bwMode="auto">
          <a:xfrm flipV="1">
            <a:off x="3048000" y="27432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8" name="Line 23"/>
          <p:cNvSpPr>
            <a:spLocks noChangeShapeType="1"/>
          </p:cNvSpPr>
          <p:nvPr/>
        </p:nvSpPr>
        <p:spPr bwMode="auto">
          <a:xfrm flipV="1">
            <a:off x="4953000" y="1524000"/>
            <a:ext cx="0" cy="9794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9" name="Text Box 24"/>
          <p:cNvSpPr txBox="1">
            <a:spLocks noChangeArrowheads="1"/>
          </p:cNvSpPr>
          <p:nvPr/>
        </p:nvSpPr>
        <p:spPr bwMode="auto">
          <a:xfrm>
            <a:off x="3276600" y="2209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L</a:t>
            </a:r>
            <a:endParaRPr lang="es-ES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4110" name="Text Box 25"/>
          <p:cNvSpPr txBox="1">
            <a:spLocks noChangeArrowheads="1"/>
          </p:cNvSpPr>
          <p:nvPr/>
        </p:nvSpPr>
        <p:spPr bwMode="auto">
          <a:xfrm>
            <a:off x="3962400" y="182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L</a:t>
            </a:r>
            <a:endParaRPr lang="es-ES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4111" name="Text Box 26"/>
          <p:cNvSpPr txBox="1">
            <a:spLocks noChangeArrowheads="1"/>
          </p:cNvSpPr>
          <p:nvPr/>
        </p:nvSpPr>
        <p:spPr bwMode="auto">
          <a:xfrm>
            <a:off x="3987800" y="1643063"/>
            <a:ext cx="911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نقطه پايان </a:t>
            </a:r>
            <a:r>
              <a:rPr lang="es-ES_tradnl" sz="10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=&lt;L</a:t>
            </a:r>
            <a:endParaRPr lang="es-ES" sz="10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4112" name="Text Box 27"/>
          <p:cNvSpPr txBox="1">
            <a:spLocks noChangeArrowheads="1"/>
          </p:cNvSpPr>
          <p:nvPr/>
        </p:nvSpPr>
        <p:spPr bwMode="auto">
          <a:xfrm>
            <a:off x="2038350" y="2514600"/>
            <a:ext cx="984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شروع</a:t>
            </a:r>
            <a:r>
              <a:rPr lang="es-ES_tradnl" sz="10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100mm</a:t>
            </a:r>
            <a:endParaRPr lang="es-ES" sz="10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4113" name="Line 28"/>
          <p:cNvSpPr>
            <a:spLocks noChangeShapeType="1"/>
          </p:cNvSpPr>
          <p:nvPr/>
        </p:nvSpPr>
        <p:spPr bwMode="auto">
          <a:xfrm flipV="1">
            <a:off x="4953000" y="1676400"/>
            <a:ext cx="1524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14" name="Line 29"/>
          <p:cNvSpPr>
            <a:spLocks noChangeShapeType="1"/>
          </p:cNvSpPr>
          <p:nvPr/>
        </p:nvSpPr>
        <p:spPr bwMode="auto">
          <a:xfrm flipV="1">
            <a:off x="3886200" y="1981200"/>
            <a:ext cx="6858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15" name="Line 30"/>
          <p:cNvSpPr>
            <a:spLocks noChangeShapeType="1"/>
          </p:cNvSpPr>
          <p:nvPr/>
        </p:nvSpPr>
        <p:spPr bwMode="auto">
          <a:xfrm flipV="1">
            <a:off x="3200400" y="2362200"/>
            <a:ext cx="6858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16" name="Rectangle 34"/>
          <p:cNvSpPr>
            <a:spLocks noChangeArrowheads="1"/>
          </p:cNvSpPr>
          <p:nvPr/>
        </p:nvSpPr>
        <p:spPr bwMode="auto">
          <a:xfrm>
            <a:off x="5287963" y="5911850"/>
            <a:ext cx="1712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موقعيت آرماتور ها</a:t>
            </a:r>
            <a:endParaRPr lang="es-ES" sz="1600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98692" name="Text Box 36"/>
          <p:cNvSpPr txBox="1">
            <a:spLocks noChangeArrowheads="1"/>
          </p:cNvSpPr>
          <p:nvPr/>
        </p:nvSpPr>
        <p:spPr bwMode="auto">
          <a:xfrm>
            <a:off x="4000500" y="714375"/>
            <a:ext cx="1028700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آرماتور ها 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E3BDD-2C17-4577-8061-CF0FDD1F6DCF}" type="slidenum">
              <a:rPr lang="fa-IR"/>
              <a:pPr>
                <a:defRPr/>
              </a:pPr>
              <a:t>2</a:t>
            </a:fld>
            <a:endParaRPr lang="fa-IR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manual-1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508125"/>
            <a:ext cx="57150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3065463" y="1701800"/>
            <a:ext cx="1354137" cy="3476625"/>
            <a:chOff x="1931" y="1072"/>
            <a:chExt cx="853" cy="2190"/>
          </a:xfrm>
        </p:grpSpPr>
        <p:sp>
          <p:nvSpPr>
            <p:cNvPr id="5143" name="Line 16"/>
            <p:cNvSpPr>
              <a:spLocks noChangeShapeType="1"/>
            </p:cNvSpPr>
            <p:nvPr/>
          </p:nvSpPr>
          <p:spPr bwMode="auto">
            <a:xfrm>
              <a:off x="2352" y="1152"/>
              <a:ext cx="4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4" name="Text Box 15"/>
            <p:cNvSpPr txBox="1">
              <a:spLocks noChangeArrowheads="1"/>
            </p:cNvSpPr>
            <p:nvPr/>
          </p:nvSpPr>
          <p:spPr bwMode="auto">
            <a:xfrm>
              <a:off x="1931" y="1072"/>
              <a:ext cx="405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M6</a:t>
              </a:r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مهره 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  <p:sp>
          <p:nvSpPr>
            <p:cNvPr id="5145" name="Line 17"/>
            <p:cNvSpPr>
              <a:spLocks noChangeShapeType="1"/>
            </p:cNvSpPr>
            <p:nvPr/>
          </p:nvSpPr>
          <p:spPr bwMode="auto">
            <a:xfrm>
              <a:off x="2352" y="3168"/>
              <a:ext cx="4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6" name="Text Box 18"/>
            <p:cNvSpPr txBox="1">
              <a:spLocks noChangeArrowheads="1"/>
            </p:cNvSpPr>
            <p:nvPr/>
          </p:nvSpPr>
          <p:spPr bwMode="auto">
            <a:xfrm>
              <a:off x="1931" y="3088"/>
              <a:ext cx="414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M6</a:t>
              </a:r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مهره 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536825" y="3300413"/>
            <a:ext cx="2035175" cy="276225"/>
            <a:chOff x="1598" y="2079"/>
            <a:chExt cx="1282" cy="174"/>
          </a:xfrm>
        </p:grpSpPr>
        <p:sp>
          <p:nvSpPr>
            <p:cNvPr id="5141" name="Line 22"/>
            <p:cNvSpPr>
              <a:spLocks noChangeShapeType="1"/>
            </p:cNvSpPr>
            <p:nvPr/>
          </p:nvSpPr>
          <p:spPr bwMode="auto">
            <a:xfrm>
              <a:off x="2448" y="2160"/>
              <a:ext cx="4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2" name="Text Box 21"/>
            <p:cNvSpPr txBox="1">
              <a:spLocks noChangeArrowheads="1"/>
            </p:cNvSpPr>
            <p:nvPr/>
          </p:nvSpPr>
          <p:spPr bwMode="auto">
            <a:xfrm>
              <a:off x="1598" y="2079"/>
              <a:ext cx="1130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Ø 9mm</a:t>
              </a:r>
              <a:r>
                <a:rPr lang="fa-IR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 </a:t>
              </a:r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لوله پي وي سي به قطر  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</p:grpSp>
      <p:sp>
        <p:nvSpPr>
          <p:cNvPr id="5125" name="Rectangle 39"/>
          <p:cNvSpPr>
            <a:spLocks noChangeArrowheads="1"/>
          </p:cNvSpPr>
          <p:nvPr/>
        </p:nvSpPr>
        <p:spPr bwMode="auto">
          <a:xfrm>
            <a:off x="5095875" y="5911850"/>
            <a:ext cx="1893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اجزاي يك آرماتور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876800" y="2743200"/>
            <a:ext cx="1290638" cy="1295400"/>
            <a:chOff x="3072" y="1728"/>
            <a:chExt cx="813" cy="816"/>
          </a:xfrm>
        </p:grpSpPr>
        <p:sp>
          <p:nvSpPr>
            <p:cNvPr id="5138" name="Line 14"/>
            <p:cNvSpPr>
              <a:spLocks noChangeShapeType="1"/>
            </p:cNvSpPr>
            <p:nvPr/>
          </p:nvSpPr>
          <p:spPr bwMode="auto">
            <a:xfrm flipH="1">
              <a:off x="3072" y="2160"/>
              <a:ext cx="336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9" name="Line 23"/>
            <p:cNvSpPr>
              <a:spLocks noChangeShapeType="1"/>
            </p:cNvSpPr>
            <p:nvPr/>
          </p:nvSpPr>
          <p:spPr bwMode="auto">
            <a:xfrm flipH="1" flipV="1">
              <a:off x="3072" y="1728"/>
              <a:ext cx="336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0" name="Text Box 19"/>
            <p:cNvSpPr txBox="1">
              <a:spLocks noChangeArrowheads="1"/>
            </p:cNvSpPr>
            <p:nvPr/>
          </p:nvSpPr>
          <p:spPr bwMode="auto">
            <a:xfrm>
              <a:off x="3311" y="2079"/>
              <a:ext cx="574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ديسك تقويتي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800600" y="1981200"/>
            <a:ext cx="1398588" cy="2867025"/>
            <a:chOff x="3469" y="1248"/>
            <a:chExt cx="881" cy="1806"/>
          </a:xfrm>
        </p:grpSpPr>
        <p:sp>
          <p:nvSpPr>
            <p:cNvPr id="5134" name="Line 26"/>
            <p:cNvSpPr>
              <a:spLocks noChangeShapeType="1"/>
            </p:cNvSpPr>
            <p:nvPr/>
          </p:nvSpPr>
          <p:spPr bwMode="auto">
            <a:xfrm flipH="1" flipV="1">
              <a:off x="3469" y="2880"/>
              <a:ext cx="384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5" name="Text Box 24"/>
            <p:cNvSpPr txBox="1">
              <a:spLocks noChangeArrowheads="1"/>
            </p:cNvSpPr>
            <p:nvPr/>
          </p:nvSpPr>
          <p:spPr bwMode="auto">
            <a:xfrm>
              <a:off x="3756" y="2880"/>
              <a:ext cx="594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ديسك تقويتي 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  <p:sp>
          <p:nvSpPr>
            <p:cNvPr id="5136" name="Line 27"/>
            <p:cNvSpPr>
              <a:spLocks noChangeShapeType="1"/>
            </p:cNvSpPr>
            <p:nvPr/>
          </p:nvSpPr>
          <p:spPr bwMode="auto">
            <a:xfrm flipH="1">
              <a:off x="3470" y="1344"/>
              <a:ext cx="384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7" name="Text Box 25"/>
            <p:cNvSpPr txBox="1">
              <a:spLocks noChangeArrowheads="1"/>
            </p:cNvSpPr>
            <p:nvPr/>
          </p:nvSpPr>
          <p:spPr bwMode="auto">
            <a:xfrm>
              <a:off x="3756" y="1248"/>
              <a:ext cx="574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ديسك تقويتي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572000" y="1600200"/>
            <a:ext cx="1924050" cy="533400"/>
            <a:chOff x="2880" y="1008"/>
            <a:chExt cx="1212" cy="336"/>
          </a:xfrm>
        </p:grpSpPr>
        <p:sp>
          <p:nvSpPr>
            <p:cNvPr id="5132" name="Line 28"/>
            <p:cNvSpPr>
              <a:spLocks noChangeShapeType="1"/>
            </p:cNvSpPr>
            <p:nvPr/>
          </p:nvSpPr>
          <p:spPr bwMode="auto">
            <a:xfrm flipH="1">
              <a:off x="2880" y="1056"/>
              <a:ext cx="528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3" name="Text Box 20"/>
            <p:cNvSpPr txBox="1">
              <a:spLocks noChangeArrowheads="1"/>
            </p:cNvSpPr>
            <p:nvPr/>
          </p:nvSpPr>
          <p:spPr bwMode="auto">
            <a:xfrm>
              <a:off x="3312" y="1008"/>
              <a:ext cx="780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M6</a:t>
              </a:r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ميله دو سر رزوه </a:t>
              </a:r>
              <a:endParaRPr lang="es-ES" sz="10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</p:grp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4000500" y="714375"/>
            <a:ext cx="1028700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آرماتور ها 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BD03E-1798-460D-B3CF-BD2D5D8C33C5}" type="slidenum">
              <a:rPr lang="fa-IR"/>
              <a:pPr>
                <a:defRPr/>
              </a:pPr>
              <a:t>3</a:t>
            </a:fld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4" descr="manual-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14525"/>
            <a:ext cx="34290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Line 18"/>
          <p:cNvSpPr>
            <a:spLocks noChangeShapeType="1"/>
          </p:cNvSpPr>
          <p:nvPr/>
        </p:nvSpPr>
        <p:spPr bwMode="auto">
          <a:xfrm>
            <a:off x="3505200" y="3429000"/>
            <a:ext cx="1371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4876800" y="3276600"/>
            <a:ext cx="758825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AcadEref" pitchFamily="2" charset="0"/>
                <a:cs typeface="B Koodak" pitchFamily="2" charset="-78"/>
              </a:rPr>
              <a:t>اندازه درب</a:t>
            </a:r>
            <a:endParaRPr lang="es-ES" sz="1200">
              <a:solidFill>
                <a:srgbClr val="FF0000"/>
              </a:solidFill>
              <a:latin typeface="AcadEref" pitchFamily="2" charset="0"/>
              <a:cs typeface="B Koodak" pitchFamily="2" charset="-78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886200" y="1828800"/>
            <a:ext cx="2743200" cy="1143000"/>
            <a:chOff x="2448" y="1152"/>
            <a:chExt cx="1728" cy="720"/>
          </a:xfrm>
        </p:grpSpPr>
        <p:sp>
          <p:nvSpPr>
            <p:cNvPr id="6155" name="Oval 48"/>
            <p:cNvSpPr>
              <a:spLocks noChangeArrowheads="1"/>
            </p:cNvSpPr>
            <p:nvPr/>
          </p:nvSpPr>
          <p:spPr bwMode="auto">
            <a:xfrm>
              <a:off x="3600" y="1152"/>
              <a:ext cx="576" cy="57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>
                <a:latin typeface="Calibri" pitchFamily="34" charset="0"/>
              </a:endParaRPr>
            </a:p>
          </p:txBody>
        </p:sp>
        <p:sp>
          <p:nvSpPr>
            <p:cNvPr id="6156" name="Line 49"/>
            <p:cNvSpPr>
              <a:spLocks noChangeShapeType="1"/>
            </p:cNvSpPr>
            <p:nvPr/>
          </p:nvSpPr>
          <p:spPr bwMode="auto">
            <a:xfrm flipH="1">
              <a:off x="2448" y="1488"/>
              <a:ext cx="1152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6157" name="Picture 50" descr="manual-004(3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1248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3916363" y="714375"/>
            <a:ext cx="1296987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cadEref" pitchFamily="2" charset="0"/>
                <a:cs typeface="B Koodak" pitchFamily="2" charset="-78"/>
              </a:rPr>
              <a:t>درب دسترسي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cadEref" pitchFamily="2" charset="0"/>
              <a:cs typeface="B Koodak" pitchFamily="2" charset="-78"/>
            </a:endParaRPr>
          </a:p>
        </p:txBody>
      </p:sp>
      <p:sp>
        <p:nvSpPr>
          <p:cNvPr id="6151" name="Rectangle 28"/>
          <p:cNvSpPr>
            <a:spLocks noChangeArrowheads="1"/>
          </p:cNvSpPr>
          <p:nvPr/>
        </p:nvSpPr>
        <p:spPr bwMode="auto">
          <a:xfrm>
            <a:off x="3490913" y="5908675"/>
            <a:ext cx="3529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علامت زدن و برش سوراخ به ابعاد درب 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7058025" y="578643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1</a:t>
            </a:r>
            <a:endParaRPr lang="es-ES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995D1-E350-4046-89D8-DE3435A681B6}" type="slidenum">
              <a:rPr lang="fa-IR"/>
              <a:pPr>
                <a:defRPr/>
              </a:pPr>
              <a:t>4</a:t>
            </a:fld>
            <a:endParaRPr lang="fa-I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4" descr="manual-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14525"/>
            <a:ext cx="441166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Line 17"/>
          <p:cNvSpPr>
            <a:spLocks noChangeShapeType="1"/>
          </p:cNvSpPr>
          <p:nvPr/>
        </p:nvSpPr>
        <p:spPr bwMode="auto">
          <a:xfrm flipV="1">
            <a:off x="5181600" y="1905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172" name="Text Box 18"/>
          <p:cNvSpPr txBox="1">
            <a:spLocks noChangeArrowheads="1"/>
          </p:cNvSpPr>
          <p:nvPr/>
        </p:nvSpPr>
        <p:spPr bwMode="auto">
          <a:xfrm>
            <a:off x="4875213" y="1828800"/>
            <a:ext cx="617537" cy="246063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000">
                <a:solidFill>
                  <a:srgbClr val="FF0000"/>
                </a:solidFill>
                <a:latin typeface="Calibri" pitchFamily="34" charset="0"/>
              </a:rPr>
              <a:t>برش درب</a:t>
            </a:r>
            <a:endParaRPr lang="es-ES" sz="1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1767" name="Text Box 39"/>
          <p:cNvSpPr txBox="1">
            <a:spLocks noChangeArrowheads="1"/>
          </p:cNvSpPr>
          <p:nvPr/>
        </p:nvSpPr>
        <p:spPr bwMode="auto">
          <a:xfrm>
            <a:off x="7215188" y="578643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2</a:t>
            </a:r>
            <a:endParaRPr lang="es-ES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7174" name="Rectangle 40"/>
          <p:cNvSpPr>
            <a:spLocks noChangeArrowheads="1"/>
          </p:cNvSpPr>
          <p:nvPr/>
        </p:nvSpPr>
        <p:spPr bwMode="auto">
          <a:xfrm>
            <a:off x="3073400" y="5857875"/>
            <a:ext cx="414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استفاده از قسمت جدا شده به عنوان خشاب درب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3916363" y="714375"/>
            <a:ext cx="1296987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درب دسترسي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2C8C6-974D-4958-86AF-7E8424EDB2F0}" type="slidenum">
              <a:rPr lang="fa-IR"/>
              <a:pPr>
                <a:defRPr/>
              </a:pPr>
              <a:t>5</a:t>
            </a:fld>
            <a:endParaRPr lang="fa-I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7" descr="manual-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35163"/>
            <a:ext cx="571500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Line 18"/>
          <p:cNvSpPr>
            <a:spLocks noChangeShapeType="1"/>
          </p:cNvSpPr>
          <p:nvPr/>
        </p:nvSpPr>
        <p:spPr bwMode="auto">
          <a:xfrm>
            <a:off x="6419850" y="3300413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196" name="Text Box 19"/>
          <p:cNvSpPr txBox="1">
            <a:spLocks noChangeArrowheads="1"/>
          </p:cNvSpPr>
          <p:nvPr/>
        </p:nvSpPr>
        <p:spPr bwMode="auto">
          <a:xfrm>
            <a:off x="6989763" y="3171825"/>
            <a:ext cx="1308100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خشاب درب </a:t>
            </a:r>
            <a:r>
              <a:rPr lang="es-ES_tradnl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 </a:t>
            </a:r>
            <a:r>
              <a:rPr lang="es-ES_tradnl" sz="1000">
                <a:solidFill>
                  <a:srgbClr val="FF0000"/>
                </a:solidFill>
                <a:latin typeface="Calibri" pitchFamily="34" charset="0"/>
              </a:rPr>
              <a:t>+ 40mm</a:t>
            </a:r>
            <a:endParaRPr lang="es-ES" sz="1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197" name="Line 38"/>
          <p:cNvSpPr>
            <a:spLocks noChangeShapeType="1"/>
          </p:cNvSpPr>
          <p:nvPr/>
        </p:nvSpPr>
        <p:spPr bwMode="auto">
          <a:xfrm flipV="1">
            <a:off x="5257800" y="1905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198" name="Text Box 39"/>
          <p:cNvSpPr txBox="1">
            <a:spLocks noChangeArrowheads="1"/>
          </p:cNvSpPr>
          <p:nvPr/>
        </p:nvSpPr>
        <p:spPr bwMode="auto">
          <a:xfrm>
            <a:off x="4749800" y="1828800"/>
            <a:ext cx="842963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خشاب درب </a:t>
            </a:r>
            <a:endParaRPr lang="es-ES" sz="12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3916363" y="714375"/>
            <a:ext cx="1296987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درب دسترسي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8200" name="Rectangle 23"/>
          <p:cNvSpPr>
            <a:spLocks noChangeArrowheads="1"/>
          </p:cNvSpPr>
          <p:nvPr/>
        </p:nvSpPr>
        <p:spPr bwMode="auto">
          <a:xfrm>
            <a:off x="1958975" y="5881688"/>
            <a:ext cx="5146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برش قسمتي از پانل به اندازه </a:t>
            </a:r>
            <a:r>
              <a:rPr lang="en-US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mm</a:t>
            </a: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40 بزرگتر از خشاب درب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7143750" y="578643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3</a:t>
            </a:r>
            <a:endParaRPr lang="es-ES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480EC-5BBB-47DB-941C-58744CDD4CDF}" type="slidenum">
              <a:rPr lang="fa-IR"/>
              <a:pPr>
                <a:defRPr/>
              </a:pPr>
              <a:t>6</a:t>
            </a:fld>
            <a:endParaRPr lang="fa-I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4" descr="manual-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5715000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Line 35"/>
          <p:cNvSpPr>
            <a:spLocks noChangeShapeType="1"/>
          </p:cNvSpPr>
          <p:nvPr/>
        </p:nvSpPr>
        <p:spPr bwMode="auto">
          <a:xfrm flipV="1">
            <a:off x="5257800" y="2185988"/>
            <a:ext cx="476250" cy="10144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9220" name="Text Box 36"/>
          <p:cNvSpPr txBox="1">
            <a:spLocks noChangeArrowheads="1"/>
          </p:cNvSpPr>
          <p:nvPr/>
        </p:nvSpPr>
        <p:spPr bwMode="auto">
          <a:xfrm>
            <a:off x="5480050" y="1952625"/>
            <a:ext cx="490538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چسب</a:t>
            </a:r>
            <a:endParaRPr lang="es-ES" sz="12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9221" name="Line 37"/>
          <p:cNvSpPr>
            <a:spLocks noChangeShapeType="1"/>
          </p:cNvSpPr>
          <p:nvPr/>
        </p:nvSpPr>
        <p:spPr bwMode="auto">
          <a:xfrm flipH="1" flipV="1">
            <a:off x="5715000" y="2209800"/>
            <a:ext cx="3048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3916363" y="714375"/>
            <a:ext cx="1296987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درب دسترسي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7275513" y="578643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4</a:t>
            </a:r>
            <a:endParaRPr lang="es-ES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9224" name="Rectangle 36"/>
          <p:cNvSpPr>
            <a:spLocks noChangeArrowheads="1"/>
          </p:cNvSpPr>
          <p:nvPr/>
        </p:nvSpPr>
        <p:spPr bwMode="auto">
          <a:xfrm>
            <a:off x="5008563" y="5846763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چسب زدن به دو سطح 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CF3E6-C769-48DD-AFD5-F4EF3B804A75}" type="slidenum">
              <a:rPr lang="fa-IR"/>
              <a:pPr>
                <a:defRPr/>
              </a:pPr>
              <a:t>7</a:t>
            </a:fld>
            <a:endParaRPr lang="fa-I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4" descr="manual-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4800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Line 18"/>
          <p:cNvSpPr>
            <a:spLocks noChangeShapeType="1"/>
          </p:cNvSpPr>
          <p:nvPr/>
        </p:nvSpPr>
        <p:spPr bwMode="auto">
          <a:xfrm>
            <a:off x="5486400" y="3352800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0244" name="Text Box 19"/>
          <p:cNvSpPr txBox="1">
            <a:spLocks noChangeArrowheads="1"/>
          </p:cNvSpPr>
          <p:nvPr/>
        </p:nvSpPr>
        <p:spPr bwMode="auto">
          <a:xfrm>
            <a:off x="6148388" y="3200400"/>
            <a:ext cx="1689100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  </a:t>
            </a:r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 جهت عبور ميله</a:t>
            </a:r>
            <a:r>
              <a:rPr lang="en-US" sz="10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M6</a:t>
            </a:r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 سوراخ </a:t>
            </a:r>
            <a:endParaRPr lang="es-ES" sz="12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204835" name="AutoShape 35"/>
          <p:cNvSpPr>
            <a:spLocks noChangeArrowheads="1"/>
          </p:cNvSpPr>
          <p:nvPr/>
        </p:nvSpPr>
        <p:spPr bwMode="auto">
          <a:xfrm>
            <a:off x="4191000" y="3400425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204837" name="AutoShape 37"/>
          <p:cNvSpPr>
            <a:spLocks noChangeArrowheads="1"/>
          </p:cNvSpPr>
          <p:nvPr/>
        </p:nvSpPr>
        <p:spPr bwMode="auto">
          <a:xfrm>
            <a:off x="5181600" y="3429000"/>
            <a:ext cx="4572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3916363" y="714375"/>
            <a:ext cx="1296987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درب دسترسي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7275513" y="5876925"/>
            <a:ext cx="609600" cy="369888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5</a:t>
            </a:r>
            <a:endParaRPr lang="es-ES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0249" name="Rectangle 36"/>
          <p:cNvSpPr>
            <a:spLocks noChangeArrowheads="1"/>
          </p:cNvSpPr>
          <p:nvPr/>
        </p:nvSpPr>
        <p:spPr bwMode="auto">
          <a:xfrm>
            <a:off x="4465638" y="5937250"/>
            <a:ext cx="2757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قرار دادن دو قطعه بر روي هم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A7C4D-F883-404A-BC70-B95C867210F6}" type="slidenum">
              <a:rPr lang="fa-IR"/>
              <a:pPr>
                <a:defRPr/>
              </a:pPr>
              <a:t>8</a:t>
            </a:fld>
            <a:endParaRPr lang="fa-I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5" grpId="0" animBg="1"/>
      <p:bldP spid="2048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4" descr="manual-1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6553200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599113" y="2133600"/>
            <a:ext cx="657225" cy="1066800"/>
            <a:chOff x="3527" y="1296"/>
            <a:chExt cx="414" cy="672"/>
          </a:xfrm>
        </p:grpSpPr>
        <p:sp>
          <p:nvSpPr>
            <p:cNvPr id="11291" name="Line 15"/>
            <p:cNvSpPr>
              <a:spLocks noChangeShapeType="1"/>
            </p:cNvSpPr>
            <p:nvPr/>
          </p:nvSpPr>
          <p:spPr bwMode="auto">
            <a:xfrm>
              <a:off x="3744" y="1488"/>
              <a:ext cx="0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92" name="Text Box 16"/>
            <p:cNvSpPr txBox="1">
              <a:spLocks noChangeArrowheads="1"/>
            </p:cNvSpPr>
            <p:nvPr/>
          </p:nvSpPr>
          <p:spPr bwMode="auto">
            <a:xfrm>
              <a:off x="3527" y="1296"/>
              <a:ext cx="414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M6</a:t>
              </a:r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مهره 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5027613" y="3581400"/>
            <a:ext cx="911225" cy="962025"/>
            <a:chOff x="3167" y="2256"/>
            <a:chExt cx="574" cy="606"/>
          </a:xfrm>
        </p:grpSpPr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3167" y="2688"/>
              <a:ext cx="574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ديسك تقويتي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H="1" flipV="1">
              <a:off x="3600" y="2256"/>
              <a:ext cx="0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572250" y="1800225"/>
            <a:ext cx="1223963" cy="1400175"/>
            <a:chOff x="4140" y="1134"/>
            <a:chExt cx="771" cy="882"/>
          </a:xfrm>
        </p:grpSpPr>
        <p:sp>
          <p:nvSpPr>
            <p:cNvPr id="11287" name="Text Box 31"/>
            <p:cNvSpPr txBox="1">
              <a:spLocks noChangeArrowheads="1"/>
            </p:cNvSpPr>
            <p:nvPr/>
          </p:nvSpPr>
          <p:spPr bwMode="auto">
            <a:xfrm>
              <a:off x="4140" y="1134"/>
              <a:ext cx="771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M6</a:t>
              </a:r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ميله دو سر رزوه 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  <p:sp>
          <p:nvSpPr>
            <p:cNvPr id="11288" name="Line 32"/>
            <p:cNvSpPr>
              <a:spLocks noChangeShapeType="1"/>
            </p:cNvSpPr>
            <p:nvPr/>
          </p:nvSpPr>
          <p:spPr bwMode="auto">
            <a:xfrm flipH="1">
              <a:off x="4414" y="1296"/>
              <a:ext cx="0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643313" y="1357313"/>
            <a:ext cx="1193800" cy="1295400"/>
            <a:chOff x="2200" y="864"/>
            <a:chExt cx="752" cy="816"/>
          </a:xfrm>
        </p:grpSpPr>
        <p:sp>
          <p:nvSpPr>
            <p:cNvPr id="11285" name="Line 38"/>
            <p:cNvSpPr>
              <a:spLocks noChangeShapeType="1"/>
            </p:cNvSpPr>
            <p:nvPr/>
          </p:nvSpPr>
          <p:spPr bwMode="auto">
            <a:xfrm>
              <a:off x="2592" y="1056"/>
              <a:ext cx="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86" name="Text Box 19"/>
            <p:cNvSpPr txBox="1">
              <a:spLocks noChangeArrowheads="1"/>
            </p:cNvSpPr>
            <p:nvPr/>
          </p:nvSpPr>
          <p:spPr bwMode="auto">
            <a:xfrm>
              <a:off x="2200" y="864"/>
              <a:ext cx="752" cy="27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پروفيل نگهدارنده </a:t>
              </a:r>
              <a:r>
                <a:rPr lang="es-ES_tradnl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:</a:t>
              </a:r>
            </a:p>
            <a:p>
              <a:pPr algn="ctr"/>
              <a:r>
                <a:rPr lang="es-ES_tradnl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L=Wx1,5</a:t>
              </a:r>
              <a:endParaRPr lang="es-ES" sz="10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3227388" y="2209800"/>
            <a:ext cx="657225" cy="914400"/>
            <a:chOff x="2033" y="1392"/>
            <a:chExt cx="414" cy="576"/>
          </a:xfrm>
        </p:grpSpPr>
        <p:sp>
          <p:nvSpPr>
            <p:cNvPr id="11283" name="Line 40"/>
            <p:cNvSpPr>
              <a:spLocks noChangeShapeType="1"/>
            </p:cNvSpPr>
            <p:nvPr/>
          </p:nvSpPr>
          <p:spPr bwMode="auto">
            <a:xfrm>
              <a:off x="2256" y="1536"/>
              <a:ext cx="0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84" name="Text Box 13"/>
            <p:cNvSpPr txBox="1">
              <a:spLocks noChangeArrowheads="1"/>
            </p:cNvSpPr>
            <p:nvPr/>
          </p:nvSpPr>
          <p:spPr bwMode="auto">
            <a:xfrm>
              <a:off x="2033" y="1392"/>
              <a:ext cx="414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0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M6</a:t>
              </a:r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مهره 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938588" y="3886200"/>
            <a:ext cx="885825" cy="1343025"/>
            <a:chOff x="2481" y="2448"/>
            <a:chExt cx="558" cy="846"/>
          </a:xfrm>
        </p:grpSpPr>
        <p:sp>
          <p:nvSpPr>
            <p:cNvPr id="11280" name="Text Box 22"/>
            <p:cNvSpPr txBox="1">
              <a:spLocks noChangeArrowheads="1"/>
            </p:cNvSpPr>
            <p:nvPr/>
          </p:nvSpPr>
          <p:spPr bwMode="auto">
            <a:xfrm>
              <a:off x="2481" y="3120"/>
              <a:ext cx="296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a-IR" sz="1200">
                  <a:solidFill>
                    <a:srgbClr val="FF0000"/>
                  </a:solidFill>
                  <a:latin typeface="Calibri" pitchFamily="34" charset="0"/>
                  <a:cs typeface="B Koodak" pitchFamily="2" charset="-78"/>
                </a:rPr>
                <a:t>واشر </a:t>
              </a:r>
              <a:endParaRPr lang="es-ES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endParaRPr>
            </a:p>
          </p:txBody>
        </p:sp>
        <p:sp>
          <p:nvSpPr>
            <p:cNvPr id="11281" name="Line 23"/>
            <p:cNvSpPr>
              <a:spLocks noChangeShapeType="1"/>
            </p:cNvSpPr>
            <p:nvPr/>
          </p:nvSpPr>
          <p:spPr bwMode="auto">
            <a:xfrm flipV="1">
              <a:off x="2688" y="2448"/>
              <a:ext cx="35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82" name="Line 42"/>
            <p:cNvSpPr>
              <a:spLocks noChangeShapeType="1"/>
            </p:cNvSpPr>
            <p:nvPr/>
          </p:nvSpPr>
          <p:spPr bwMode="auto">
            <a:xfrm>
              <a:off x="2688" y="2448"/>
              <a:ext cx="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11273" name="Line 49"/>
          <p:cNvSpPr>
            <a:spLocks noChangeShapeType="1"/>
          </p:cNvSpPr>
          <p:nvPr/>
        </p:nvSpPr>
        <p:spPr bwMode="auto">
          <a:xfrm>
            <a:off x="5334000" y="1981200"/>
            <a:ext cx="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1274" name="Text Box 47"/>
          <p:cNvSpPr txBox="1">
            <a:spLocks noChangeArrowheads="1"/>
          </p:cNvSpPr>
          <p:nvPr/>
        </p:nvSpPr>
        <p:spPr bwMode="auto">
          <a:xfrm>
            <a:off x="4906963" y="1690688"/>
            <a:ext cx="877887" cy="276225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200">
                <a:solidFill>
                  <a:srgbClr val="FF0000"/>
                </a:solidFill>
                <a:latin typeface="Calibri" pitchFamily="34" charset="0"/>
                <a:cs typeface="B Koodak" pitchFamily="2" charset="-78"/>
              </a:rPr>
              <a:t>مجموعه درب</a:t>
            </a:r>
            <a:endParaRPr lang="es-ES" sz="1200">
              <a:solidFill>
                <a:srgbClr val="FF0000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3916363" y="714375"/>
            <a:ext cx="1296987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درب دسترسي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Koodak" pitchFamily="2" charset="-78"/>
              </a:rPr>
              <a:t>6</a:t>
            </a:r>
            <a:endParaRPr lang="es-ES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B Koodak" pitchFamily="2" charset="-78"/>
            </a:endParaRPr>
          </a:p>
        </p:txBody>
      </p:sp>
      <p:sp>
        <p:nvSpPr>
          <p:cNvPr id="11277" name="Rectangle 7"/>
          <p:cNvSpPr>
            <a:spLocks noChangeArrowheads="1"/>
          </p:cNvSpPr>
          <p:nvPr/>
        </p:nvSpPr>
        <p:spPr bwMode="auto">
          <a:xfrm>
            <a:off x="4254500" y="5915025"/>
            <a:ext cx="2947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>
                <a:solidFill>
                  <a:srgbClr val="6666FF"/>
                </a:solidFill>
                <a:latin typeface="Calibri" pitchFamily="34" charset="0"/>
                <a:cs typeface="B Koodak" pitchFamily="2" charset="-78"/>
              </a:rPr>
              <a:t>مونتاژ مهار جهت درب دسترسي </a:t>
            </a:r>
            <a:endParaRPr lang="es-ES">
              <a:solidFill>
                <a:srgbClr val="6666FF"/>
              </a:solidFill>
              <a:latin typeface="Calibri" pitchFamily="34" charset="0"/>
              <a:cs typeface="B Koodak" pitchFamily="2" charset="-78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02505-E047-47C0-8A3D-29D8252E4193}" type="slidenum">
              <a:rPr lang="fa-IR"/>
              <a:pPr>
                <a:defRPr/>
              </a:pPr>
              <a:t>9</a:t>
            </a:fld>
            <a:endParaRPr lang="fa-I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2010-06-09T15:44:00Z</dcterms:created>
  <dcterms:modified xsi:type="dcterms:W3CDTF">2010-06-09T15:44:54Z</dcterms:modified>
</cp:coreProperties>
</file>