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8C826F-64EB-49E9-BD1E-E04742D1CF83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C41AC3F-DD96-4107-8A61-A3AB49893B16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1A2A66-1605-48B3-B5AC-4413F84FEB3E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2F9794-2A7B-453B-B9EF-415DCB6853F4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40998E-EABB-410A-A11F-237C15CA9A28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3133E4-D2C4-4A18-BD6C-9FADF290EE24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23EA3C-7681-4551-92A3-E66BE980B39C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087D05-F2F8-4926-9C82-E17C0FA7A47C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8C93DD-2FE5-44F5-AB5C-5E1E174A702B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18830-D933-44BA-A8A7-8AC3E4E0D90A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76F3F5-F59A-428D-B98E-31CDD51AA8D6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571172-32CB-4BC0-B7E0-76B1E01771E8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C924A0-5D87-43D4-A521-E44C6602FBF8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7B7B86-BE16-419A-9BC5-529D824FC4D0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C528FB-37BC-4C11-9DD3-89EEC301B46A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6C0E54-6D1A-4772-ADE9-4D040BADF66A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0C77-2FB8-41D7-B4DD-03B691A56C55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3F05A-C146-40AA-A6B9-D4ACEE198BC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0C77-2FB8-41D7-B4DD-03B691A56C55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3F05A-C146-40AA-A6B9-D4ACEE198BC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0C77-2FB8-41D7-B4DD-03B691A56C55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3F05A-C146-40AA-A6B9-D4ACEE198BC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0C77-2FB8-41D7-B4DD-03B691A56C55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3F05A-C146-40AA-A6B9-D4ACEE198BC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0C77-2FB8-41D7-B4DD-03B691A56C55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3F05A-C146-40AA-A6B9-D4ACEE198BC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0C77-2FB8-41D7-B4DD-03B691A56C55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3F05A-C146-40AA-A6B9-D4ACEE198BC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0C77-2FB8-41D7-B4DD-03B691A56C55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3F05A-C146-40AA-A6B9-D4ACEE198BC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0C77-2FB8-41D7-B4DD-03B691A56C55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3F05A-C146-40AA-A6B9-D4ACEE198BC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0C77-2FB8-41D7-B4DD-03B691A56C55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3F05A-C146-40AA-A6B9-D4ACEE198BC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0C77-2FB8-41D7-B4DD-03B691A56C55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3F05A-C146-40AA-A6B9-D4ACEE198BC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0C77-2FB8-41D7-B4DD-03B691A56C55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3F05A-C146-40AA-A6B9-D4ACEE198BC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40C77-2FB8-41D7-B4DD-03B691A56C55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3F05A-C146-40AA-A6B9-D4ACEE198BC1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325688" y="2403475"/>
            <a:ext cx="5357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7173" name="Text Box 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413000" y="2708275"/>
            <a:ext cx="5141913" cy="366713"/>
          </a:xfrm>
          <a:prstGeom prst="rect">
            <a:avLst/>
          </a:prstGeom>
          <a:solidFill>
            <a:srgbClr val="99CC00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Clr>
                <a:srgbClr val="FF0000"/>
              </a:buClr>
              <a:buSzPct val="150000"/>
              <a:buFont typeface="Wingdings" pitchFamily="2" charset="2"/>
              <a:buNone/>
            </a:pPr>
            <a:r>
              <a:rPr lang="fa-IR">
                <a:solidFill>
                  <a:schemeClr val="accent2"/>
                </a:solidFill>
                <a:latin typeface="Verdana" pitchFamily="34" charset="0"/>
                <a:cs typeface="B Koodak" pitchFamily="2" charset="-78"/>
              </a:rPr>
              <a:t>انشعاب </a:t>
            </a:r>
            <a:r>
              <a:rPr lang="en-US">
                <a:solidFill>
                  <a:schemeClr val="accent2"/>
                </a:solidFill>
                <a:latin typeface="Verdana" pitchFamily="34" charset="0"/>
                <a:cs typeface="B Koodak" pitchFamily="2" charset="-78"/>
              </a:rPr>
              <a:t>tee</a:t>
            </a:r>
            <a:endParaRPr lang="es-ES">
              <a:solidFill>
                <a:schemeClr val="accent2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7174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441575" y="3411538"/>
            <a:ext cx="5113338" cy="366712"/>
          </a:xfrm>
          <a:prstGeom prst="rect">
            <a:avLst/>
          </a:prstGeom>
          <a:solidFill>
            <a:srgbClr val="339966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6238" indent="-376238">
              <a:buClr>
                <a:srgbClr val="FF0000"/>
              </a:buClr>
              <a:buSzPct val="150000"/>
              <a:buFont typeface="Wingdings" pitchFamily="2" charset="2"/>
              <a:buNone/>
            </a:pPr>
            <a:r>
              <a:rPr lang="fa-IR" b="1">
                <a:solidFill>
                  <a:schemeClr val="accent2"/>
                </a:solidFill>
                <a:latin typeface="Verdana" pitchFamily="34" charset="0"/>
                <a:cs typeface="B Koodak" pitchFamily="2" charset="-78"/>
              </a:rPr>
              <a:t>ايجاد فضا براي  شبكه ها و پخش كننده ها</a:t>
            </a:r>
            <a:endParaRPr lang="es-ES" b="1">
              <a:solidFill>
                <a:schemeClr val="accent2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859338" y="1989138"/>
            <a:ext cx="2663825" cy="366712"/>
          </a:xfrm>
          <a:prstGeom prst="rect">
            <a:avLst/>
          </a:prstGeom>
          <a:solidFill>
            <a:srgbClr val="FF9900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rtl="0">
              <a:buClr>
                <a:srgbClr val="FF0000"/>
              </a:buClr>
              <a:buSzPct val="150000"/>
              <a:buFont typeface="Wingdings" pitchFamily="2" charset="2"/>
              <a:buNone/>
            </a:pPr>
            <a:endParaRPr lang="en-US">
              <a:solidFill>
                <a:schemeClr val="accent2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651500" y="1954213"/>
            <a:ext cx="1584325" cy="466725"/>
          </a:xfrm>
          <a:prstGeom prst="rect">
            <a:avLst/>
          </a:prstGeom>
          <a:solidFill>
            <a:srgbClr val="FF0000">
              <a:alpha val="55000"/>
            </a:srgbClr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قسمت هفتم 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 autoUpdateAnimBg="0"/>
      <p:bldP spid="7174" grpId="0" animBg="1" autoUpdateAnimBg="0"/>
      <p:bldP spid="7175" grpId="0" animBg="1"/>
      <p:bldP spid="717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manual-08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071688"/>
            <a:ext cx="4648200" cy="265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529263" y="2019300"/>
            <a:ext cx="646112" cy="287338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در پوش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5867400" y="2286000"/>
            <a:ext cx="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H="1" flipV="1">
            <a:off x="2971800" y="3200400"/>
            <a:ext cx="685800" cy="228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2590800" y="2971800"/>
            <a:ext cx="457200" cy="457200"/>
          </a:xfrm>
          <a:prstGeom prst="ellipse">
            <a:avLst/>
          </a:prstGeom>
          <a:solidFill>
            <a:srgbClr val="E9F7FF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667000" y="2973388"/>
            <a:ext cx="352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fa-IR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B Koodak" pitchFamily="2" charset="-78"/>
              </a:rPr>
              <a:t>1</a:t>
            </a:r>
            <a:endParaRPr lang="es-ES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289300" y="744538"/>
            <a:ext cx="2586038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فضاي شبكه ها و پخش كننده ها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6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3995738" y="5902325"/>
            <a:ext cx="3203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اولين گوشه را با زاويه 90 درجه مي بنديم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manual-0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998663"/>
            <a:ext cx="3733800" cy="237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6553200" y="3886200"/>
            <a:ext cx="457200" cy="457200"/>
          </a:xfrm>
          <a:prstGeom prst="ellipse">
            <a:avLst/>
          </a:prstGeom>
          <a:solidFill>
            <a:srgbClr val="E9F7FF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H="1" flipV="1">
            <a:off x="5562600" y="3886200"/>
            <a:ext cx="990600" cy="228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629400" y="3887788"/>
            <a:ext cx="352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fa-IR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B Koodak" pitchFamily="2" charset="-78"/>
              </a:rPr>
              <a:t>2</a:t>
            </a:r>
            <a:endParaRPr lang="es-ES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289300" y="744538"/>
            <a:ext cx="2586038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فضاي شبكه ها و پخش كننده ها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8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851275" y="5932488"/>
            <a:ext cx="3370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دومين گوشه را با زاويه 90 درجه مي بنديم .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manual-08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865313"/>
            <a:ext cx="2857500" cy="257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AutoShape 3"/>
          <p:cNvSpPr>
            <a:spLocks noChangeArrowheads="1"/>
          </p:cNvSpPr>
          <p:nvPr/>
        </p:nvSpPr>
        <p:spPr bwMode="auto">
          <a:xfrm rot="-71572">
            <a:off x="3581400" y="2057400"/>
            <a:ext cx="1519238" cy="446088"/>
          </a:xfrm>
          <a:prstGeom prst="curvedDownArrow">
            <a:avLst>
              <a:gd name="adj1" fmla="val 68114"/>
              <a:gd name="adj2" fmla="val 136228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3505200" y="2133600"/>
            <a:ext cx="457200" cy="457200"/>
          </a:xfrm>
          <a:prstGeom prst="ellipse">
            <a:avLst/>
          </a:prstGeom>
          <a:solidFill>
            <a:srgbClr val="E9F7FF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3886200" y="2514600"/>
            <a:ext cx="457200" cy="533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581400" y="2135188"/>
            <a:ext cx="352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fa-IR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B Koodak" pitchFamily="2" charset="-78"/>
              </a:rPr>
              <a:t>3</a:t>
            </a:r>
            <a:endParaRPr lang="es-ES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289300" y="744538"/>
            <a:ext cx="2586038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فضاي شبكه ها و پخش كننده ها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703638" y="5970588"/>
            <a:ext cx="3500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بستن گوشه سوم و اتو كردن گوشه بسته شده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9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manual-0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8550" y="2525713"/>
            <a:ext cx="2609850" cy="189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187950" y="2019300"/>
            <a:ext cx="996950" cy="1028700"/>
            <a:chOff x="3268" y="1272"/>
            <a:chExt cx="628" cy="648"/>
          </a:xfrm>
        </p:grpSpPr>
        <p:sp>
          <p:nvSpPr>
            <p:cNvPr id="15372" name="Text Box 4"/>
            <p:cNvSpPr txBox="1">
              <a:spLocks noChangeArrowheads="1"/>
            </p:cNvSpPr>
            <p:nvPr/>
          </p:nvSpPr>
          <p:spPr bwMode="auto">
            <a:xfrm>
              <a:off x="3268" y="1272"/>
              <a:ext cx="628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نوار آلومينيومي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15373" name="Line 5"/>
            <p:cNvSpPr>
              <a:spLocks noChangeShapeType="1"/>
            </p:cNvSpPr>
            <p:nvPr/>
          </p:nvSpPr>
          <p:spPr bwMode="auto">
            <a:xfrm>
              <a:off x="3648" y="1440"/>
              <a:ext cx="0" cy="48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5374" name="Line 6"/>
            <p:cNvSpPr>
              <a:spLocks noChangeShapeType="1"/>
            </p:cNvSpPr>
            <p:nvPr/>
          </p:nvSpPr>
          <p:spPr bwMode="auto">
            <a:xfrm>
              <a:off x="3408" y="1440"/>
              <a:ext cx="0" cy="2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311525" y="3810000"/>
            <a:ext cx="1260475" cy="1163638"/>
            <a:chOff x="2086" y="2400"/>
            <a:chExt cx="794" cy="733"/>
          </a:xfrm>
        </p:grpSpPr>
        <p:sp>
          <p:nvSpPr>
            <p:cNvPr id="15369" name="Text Box 8"/>
            <p:cNvSpPr txBox="1">
              <a:spLocks noChangeArrowheads="1"/>
            </p:cNvSpPr>
            <p:nvPr/>
          </p:nvSpPr>
          <p:spPr bwMode="auto">
            <a:xfrm>
              <a:off x="2086" y="2952"/>
              <a:ext cx="425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سيليكون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15370" name="Line 9"/>
            <p:cNvSpPr>
              <a:spLocks noChangeShapeType="1"/>
            </p:cNvSpPr>
            <p:nvPr/>
          </p:nvSpPr>
          <p:spPr bwMode="auto">
            <a:xfrm flipV="1">
              <a:off x="2352" y="2400"/>
              <a:ext cx="192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5371" name="Line 10"/>
            <p:cNvSpPr>
              <a:spLocks noChangeShapeType="1"/>
            </p:cNvSpPr>
            <p:nvPr/>
          </p:nvSpPr>
          <p:spPr bwMode="auto">
            <a:xfrm flipV="1">
              <a:off x="2352" y="2592"/>
              <a:ext cx="528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289300" y="744538"/>
            <a:ext cx="2586038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فضاي شبكه ها و پخش كننده ها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7451725" y="5734050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10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5367" name="Rectangle 13"/>
          <p:cNvSpPr>
            <a:spLocks noChangeArrowheads="1"/>
          </p:cNvSpPr>
          <p:nvPr/>
        </p:nvSpPr>
        <p:spPr bwMode="auto">
          <a:xfrm>
            <a:off x="1187450" y="5805488"/>
            <a:ext cx="622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چسباندن نوار آلومينيومي در گوشه هاي خارجي و تزريق سيليكون در گوشه هاي داخلي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manual-09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1295400"/>
            <a:ext cx="5715000" cy="426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3048000" y="4265613"/>
            <a:ext cx="762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H="1">
            <a:off x="6553200" y="3427413"/>
            <a:ext cx="12192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7808913" y="3330575"/>
            <a:ext cx="790575" cy="287338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قاب دريچه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846638" y="2093913"/>
            <a:ext cx="1122362" cy="287337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كانال قابل انعطاف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5334000" y="2360613"/>
            <a:ext cx="0" cy="685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H="1">
            <a:off x="7010400" y="3808413"/>
            <a:ext cx="8382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7707313" y="3694113"/>
            <a:ext cx="519112" cy="287337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دريچه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096000" y="2665413"/>
            <a:ext cx="0" cy="685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5780088" y="2492375"/>
            <a:ext cx="790575" cy="287338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مكان شبكه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828800" y="4113213"/>
            <a:ext cx="1447800" cy="287337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مكان پخش كننده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3289300" y="744538"/>
            <a:ext cx="2586038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فضاي شبكه ها و پخش كننده ها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978275" y="750888"/>
            <a:ext cx="1182688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انشعاب </a:t>
            </a: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tee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pic>
        <p:nvPicPr>
          <p:cNvPr id="4099" name="Picture 3" descr="manual-1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909763"/>
            <a:ext cx="5486400" cy="303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81200" y="1447800"/>
            <a:ext cx="1828800" cy="3429000"/>
            <a:chOff x="1248" y="912"/>
            <a:chExt cx="1152" cy="2160"/>
          </a:xfrm>
        </p:grpSpPr>
        <p:sp>
          <p:nvSpPr>
            <p:cNvPr id="4119" name="Line 5"/>
            <p:cNvSpPr>
              <a:spLocks noChangeShapeType="1"/>
            </p:cNvSpPr>
            <p:nvPr/>
          </p:nvSpPr>
          <p:spPr bwMode="auto">
            <a:xfrm flipV="1">
              <a:off x="2064" y="1344"/>
              <a:ext cx="0" cy="81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20" name="Line 6"/>
            <p:cNvSpPr>
              <a:spLocks noChangeShapeType="1"/>
            </p:cNvSpPr>
            <p:nvPr/>
          </p:nvSpPr>
          <p:spPr bwMode="auto">
            <a:xfrm flipV="1">
              <a:off x="2400" y="912"/>
              <a:ext cx="0" cy="81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21" name="Line 7"/>
            <p:cNvSpPr>
              <a:spLocks noChangeShapeType="1"/>
            </p:cNvSpPr>
            <p:nvPr/>
          </p:nvSpPr>
          <p:spPr bwMode="auto">
            <a:xfrm flipH="1">
              <a:off x="1632" y="2160"/>
              <a:ext cx="432" cy="48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22" name="Line 8"/>
            <p:cNvSpPr>
              <a:spLocks noChangeShapeType="1"/>
            </p:cNvSpPr>
            <p:nvPr/>
          </p:nvSpPr>
          <p:spPr bwMode="auto">
            <a:xfrm flipH="1">
              <a:off x="1632" y="2592"/>
              <a:ext cx="432" cy="48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23" name="Rectangle 9"/>
            <p:cNvSpPr>
              <a:spLocks noChangeArrowheads="1"/>
            </p:cNvSpPr>
            <p:nvPr/>
          </p:nvSpPr>
          <p:spPr bwMode="auto">
            <a:xfrm>
              <a:off x="1248" y="2672"/>
              <a:ext cx="5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s-ES_tradnl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H+20mm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4124" name="Rectangle 10"/>
            <p:cNvSpPr>
              <a:spLocks noChangeArrowheads="1"/>
            </p:cNvSpPr>
            <p:nvPr/>
          </p:nvSpPr>
          <p:spPr bwMode="auto">
            <a:xfrm>
              <a:off x="1776" y="1171"/>
              <a:ext cx="59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s-ES_tradnl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W+20mm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4125" name="Line 11"/>
            <p:cNvSpPr>
              <a:spLocks noChangeShapeType="1"/>
            </p:cNvSpPr>
            <p:nvPr/>
          </p:nvSpPr>
          <p:spPr bwMode="auto">
            <a:xfrm>
              <a:off x="1776" y="2496"/>
              <a:ext cx="0" cy="38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26" name="Line 12"/>
            <p:cNvSpPr>
              <a:spLocks noChangeShapeType="1"/>
            </p:cNvSpPr>
            <p:nvPr/>
          </p:nvSpPr>
          <p:spPr bwMode="auto">
            <a:xfrm flipV="1">
              <a:off x="2064" y="1248"/>
              <a:ext cx="336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886200" y="1860550"/>
            <a:ext cx="1077913" cy="1035050"/>
            <a:chOff x="2448" y="1172"/>
            <a:chExt cx="679" cy="652"/>
          </a:xfrm>
        </p:grpSpPr>
        <p:sp>
          <p:nvSpPr>
            <p:cNvPr id="4116" name="Line 14"/>
            <p:cNvSpPr>
              <a:spLocks noChangeShapeType="1"/>
            </p:cNvSpPr>
            <p:nvPr/>
          </p:nvSpPr>
          <p:spPr bwMode="auto">
            <a:xfrm flipV="1">
              <a:off x="2448" y="1296"/>
              <a:ext cx="528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17" name="Line 15"/>
            <p:cNvSpPr>
              <a:spLocks noChangeShapeType="1"/>
            </p:cNvSpPr>
            <p:nvPr/>
          </p:nvSpPr>
          <p:spPr bwMode="auto">
            <a:xfrm flipV="1">
              <a:off x="2976" y="1296"/>
              <a:ext cx="0" cy="43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18" name="Text Box 16"/>
            <p:cNvSpPr txBox="1">
              <a:spLocks noChangeArrowheads="1"/>
            </p:cNvSpPr>
            <p:nvPr/>
          </p:nvSpPr>
          <p:spPr bwMode="auto">
            <a:xfrm>
              <a:off x="2833" y="1172"/>
              <a:ext cx="294" cy="155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0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چسب </a:t>
              </a:r>
              <a:endParaRPr lang="es-ES" sz="10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953000" y="2095500"/>
            <a:ext cx="1371600" cy="571500"/>
            <a:chOff x="3120" y="1320"/>
            <a:chExt cx="864" cy="360"/>
          </a:xfrm>
        </p:grpSpPr>
        <p:sp>
          <p:nvSpPr>
            <p:cNvPr id="4112" name="Line 18"/>
            <p:cNvSpPr>
              <a:spLocks noChangeShapeType="1"/>
            </p:cNvSpPr>
            <p:nvPr/>
          </p:nvSpPr>
          <p:spPr bwMode="auto">
            <a:xfrm flipV="1">
              <a:off x="3120" y="1392"/>
              <a:ext cx="0" cy="2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13" name="Line 19"/>
            <p:cNvSpPr>
              <a:spLocks noChangeShapeType="1"/>
            </p:cNvSpPr>
            <p:nvPr/>
          </p:nvSpPr>
          <p:spPr bwMode="auto">
            <a:xfrm flipV="1">
              <a:off x="3984" y="1392"/>
              <a:ext cx="0" cy="2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14" name="Line 20"/>
            <p:cNvSpPr>
              <a:spLocks noChangeShapeType="1"/>
            </p:cNvSpPr>
            <p:nvPr/>
          </p:nvSpPr>
          <p:spPr bwMode="auto">
            <a:xfrm>
              <a:off x="3120" y="1488"/>
              <a:ext cx="86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15" name="Text Box 21"/>
            <p:cNvSpPr txBox="1">
              <a:spLocks noChangeArrowheads="1"/>
            </p:cNvSpPr>
            <p:nvPr/>
          </p:nvSpPr>
          <p:spPr bwMode="auto">
            <a:xfrm>
              <a:off x="3264" y="1320"/>
              <a:ext cx="53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s-ES_tradnl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±300mm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3530600" y="3886200"/>
            <a:ext cx="736600" cy="963613"/>
            <a:chOff x="2224" y="2448"/>
            <a:chExt cx="464" cy="607"/>
          </a:xfrm>
        </p:grpSpPr>
        <p:sp>
          <p:nvSpPr>
            <p:cNvPr id="4110" name="Line 23"/>
            <p:cNvSpPr>
              <a:spLocks noChangeShapeType="1"/>
            </p:cNvSpPr>
            <p:nvPr/>
          </p:nvSpPr>
          <p:spPr bwMode="auto">
            <a:xfrm flipH="1">
              <a:off x="2496" y="2448"/>
              <a:ext cx="192" cy="43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11" name="Text Box 24"/>
            <p:cNvSpPr txBox="1">
              <a:spLocks noChangeArrowheads="1"/>
            </p:cNvSpPr>
            <p:nvPr/>
          </p:nvSpPr>
          <p:spPr bwMode="auto">
            <a:xfrm>
              <a:off x="2224" y="2900"/>
              <a:ext cx="444" cy="155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0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نري مناسب </a:t>
              </a:r>
              <a:endParaRPr lang="es-ES" sz="10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6477000" y="3003550"/>
            <a:ext cx="1111250" cy="246063"/>
            <a:chOff x="4080" y="1892"/>
            <a:chExt cx="700" cy="155"/>
          </a:xfrm>
        </p:grpSpPr>
        <p:sp>
          <p:nvSpPr>
            <p:cNvPr id="4108" name="Line 26"/>
            <p:cNvSpPr>
              <a:spLocks noChangeShapeType="1"/>
            </p:cNvSpPr>
            <p:nvPr/>
          </p:nvSpPr>
          <p:spPr bwMode="auto">
            <a:xfrm>
              <a:off x="4080" y="1968"/>
              <a:ext cx="28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09" name="Text Box 27"/>
            <p:cNvSpPr txBox="1">
              <a:spLocks noChangeArrowheads="1"/>
            </p:cNvSpPr>
            <p:nvPr/>
          </p:nvSpPr>
          <p:spPr bwMode="auto">
            <a:xfrm>
              <a:off x="4336" y="1892"/>
              <a:ext cx="444" cy="155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0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نري مناسب </a:t>
              </a:r>
              <a:endParaRPr lang="es-ES" sz="10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</p:grpSp>
      <p:sp>
        <p:nvSpPr>
          <p:cNvPr id="4105" name="Rectangle 28"/>
          <p:cNvSpPr>
            <a:spLocks noChangeArrowheads="1"/>
          </p:cNvSpPr>
          <p:nvPr/>
        </p:nvSpPr>
        <p:spPr bwMode="auto">
          <a:xfrm>
            <a:off x="2427288" y="5856288"/>
            <a:ext cx="4592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علامت زدن جهت برش سوراخ به ابعاد </a:t>
            </a:r>
            <a:r>
              <a:rPr lang="en-US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20mm</a:t>
            </a: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 و چسب زدن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7058025" y="5734050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1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anual-1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920875"/>
            <a:ext cx="4419600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657600" y="1612900"/>
            <a:ext cx="1452563" cy="1282700"/>
            <a:chOff x="2304" y="1016"/>
            <a:chExt cx="915" cy="808"/>
          </a:xfrm>
        </p:grpSpPr>
        <p:sp>
          <p:nvSpPr>
            <p:cNvPr id="5131" name="Line 4"/>
            <p:cNvSpPr>
              <a:spLocks noChangeShapeType="1"/>
            </p:cNvSpPr>
            <p:nvPr/>
          </p:nvSpPr>
          <p:spPr bwMode="auto">
            <a:xfrm flipV="1">
              <a:off x="2304" y="1152"/>
              <a:ext cx="720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5132" name="Text Box 5"/>
            <p:cNvSpPr txBox="1">
              <a:spLocks noChangeArrowheads="1"/>
            </p:cNvSpPr>
            <p:nvPr/>
          </p:nvSpPr>
          <p:spPr bwMode="auto">
            <a:xfrm>
              <a:off x="2794" y="1016"/>
              <a:ext cx="425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سيليكون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429000" y="3429000"/>
            <a:ext cx="854075" cy="561975"/>
            <a:chOff x="2678" y="3006"/>
            <a:chExt cx="538" cy="354"/>
          </a:xfrm>
        </p:grpSpPr>
        <p:sp>
          <p:nvSpPr>
            <p:cNvPr id="5129" name="AutoShape 7"/>
            <p:cNvSpPr>
              <a:spLocks noChangeArrowheads="1"/>
            </p:cNvSpPr>
            <p:nvPr/>
          </p:nvSpPr>
          <p:spPr bwMode="auto">
            <a:xfrm>
              <a:off x="2688" y="3006"/>
              <a:ext cx="528" cy="354"/>
            </a:xfrm>
            <a:prstGeom prst="leftArrow">
              <a:avLst>
                <a:gd name="adj1" fmla="val 50000"/>
                <a:gd name="adj2" fmla="val 37288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  <p:sp>
          <p:nvSpPr>
            <p:cNvPr id="5130" name="Text Box 8"/>
            <p:cNvSpPr txBox="1">
              <a:spLocks noChangeArrowheads="1"/>
            </p:cNvSpPr>
            <p:nvPr/>
          </p:nvSpPr>
          <p:spPr bwMode="auto">
            <a:xfrm>
              <a:off x="2678" y="3092"/>
              <a:ext cx="4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fa-IR" sz="1200">
                  <a:solidFill>
                    <a:schemeClr val="bg1"/>
                  </a:solidFill>
                  <a:latin typeface="Verdana" pitchFamily="34" charset="0"/>
                  <a:cs typeface="B Koodak" pitchFamily="2" charset="-78"/>
                </a:rPr>
                <a:t>اتو كردن   </a:t>
              </a:r>
              <a:endParaRPr lang="es-ES" sz="1200">
                <a:solidFill>
                  <a:schemeClr val="bg1"/>
                </a:solidFill>
                <a:latin typeface="Verdana" pitchFamily="34" charset="0"/>
                <a:cs typeface="B Koodak" pitchFamily="2" charset="-78"/>
              </a:endParaRPr>
            </a:p>
          </p:txBody>
        </p:sp>
      </p:grp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978275" y="750888"/>
            <a:ext cx="1182688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انشعاب </a:t>
            </a: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tee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5126" name="Rectangle 10"/>
          <p:cNvSpPr>
            <a:spLocks noChangeArrowheads="1"/>
          </p:cNvSpPr>
          <p:nvPr/>
        </p:nvSpPr>
        <p:spPr bwMode="auto">
          <a:xfrm>
            <a:off x="1679575" y="5876925"/>
            <a:ext cx="5565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قرار دادن انشعاب در سوراخ ، اتو كردن و تزريق سيليكون در قسمت خارجي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7275513" y="5805488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2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anual-07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433763"/>
            <a:ext cx="5715000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289300" y="744538"/>
            <a:ext cx="2586038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فضاي شبكه ها و پخش كننده ها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-228600" y="266700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1752600" y="4267200"/>
            <a:ext cx="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839913" y="4435475"/>
            <a:ext cx="9032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_tradnl" sz="10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W+400mm</a:t>
            </a:r>
            <a:endParaRPr lang="es-ES" sz="10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906713" y="4435475"/>
            <a:ext cx="9032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_tradnl" sz="10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W+400mm</a:t>
            </a:r>
            <a:endParaRPr lang="es-ES" sz="10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821113" y="4435475"/>
            <a:ext cx="873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_tradnl" sz="10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H+400mm</a:t>
            </a:r>
            <a:endParaRPr lang="es-ES" sz="10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583113" y="4435475"/>
            <a:ext cx="873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_tradnl" sz="10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H+400mm</a:t>
            </a:r>
            <a:endParaRPr lang="es-ES" sz="10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497513" y="4435475"/>
            <a:ext cx="9032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_tradnl" sz="10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W+400mm</a:t>
            </a:r>
            <a:endParaRPr lang="es-ES" sz="10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5410200" y="4130675"/>
            <a:ext cx="12954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6553200" y="3717925"/>
            <a:ext cx="873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_tradnl" sz="10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H+400mm</a:t>
            </a:r>
            <a:endParaRPr lang="es-ES" sz="10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715000" y="3686175"/>
            <a:ext cx="4000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نوار</a:t>
            </a:r>
            <a:r>
              <a:rPr lang="fa-IR" sz="10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 </a:t>
            </a:r>
            <a:endParaRPr lang="es-ES" sz="10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7543800" y="3429000"/>
            <a:ext cx="381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7543800" y="4343400"/>
            <a:ext cx="381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7696200" y="3429000"/>
            <a:ext cx="0" cy="914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 rot="-5346822">
            <a:off x="7557294" y="3796506"/>
            <a:ext cx="6746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_tradnl" sz="10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300mm</a:t>
            </a:r>
            <a:endParaRPr lang="es-ES" sz="10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2819400" y="2895600"/>
            <a:ext cx="0" cy="1889125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3886200" y="2895600"/>
            <a:ext cx="0" cy="1889125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5410200" y="2895600"/>
            <a:ext cx="0" cy="1889125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6477000" y="2895600"/>
            <a:ext cx="0" cy="1889125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4648200" y="2895600"/>
            <a:ext cx="0" cy="1889125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819400" y="1524000"/>
            <a:ext cx="3657600" cy="1371600"/>
            <a:chOff x="1776" y="960"/>
            <a:chExt cx="2304" cy="864"/>
          </a:xfrm>
        </p:grpSpPr>
        <p:sp>
          <p:nvSpPr>
            <p:cNvPr id="6172" name="Oval 25"/>
            <p:cNvSpPr>
              <a:spLocks noChangeArrowheads="1"/>
            </p:cNvSpPr>
            <p:nvPr/>
          </p:nvSpPr>
          <p:spPr bwMode="auto">
            <a:xfrm>
              <a:off x="2640" y="960"/>
              <a:ext cx="576" cy="576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  <p:sp>
          <p:nvSpPr>
            <p:cNvPr id="6173" name="Line 26"/>
            <p:cNvSpPr>
              <a:spLocks noChangeShapeType="1"/>
            </p:cNvSpPr>
            <p:nvPr/>
          </p:nvSpPr>
          <p:spPr bwMode="auto">
            <a:xfrm>
              <a:off x="2928" y="1536"/>
              <a:ext cx="0" cy="2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6174" name="Line 27"/>
            <p:cNvSpPr>
              <a:spLocks noChangeShapeType="1"/>
            </p:cNvSpPr>
            <p:nvPr/>
          </p:nvSpPr>
          <p:spPr bwMode="auto">
            <a:xfrm>
              <a:off x="1776" y="1824"/>
              <a:ext cx="230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pic>
          <p:nvPicPr>
            <p:cNvPr id="6175" name="Picture 28" descr="manual-004(3)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36" y="1056"/>
              <a:ext cx="43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69" name="Rectangle 29"/>
          <p:cNvSpPr>
            <a:spLocks noChangeArrowheads="1"/>
          </p:cNvSpPr>
          <p:nvPr/>
        </p:nvSpPr>
        <p:spPr bwMode="auto">
          <a:xfrm>
            <a:off x="2568575" y="5864225"/>
            <a:ext cx="4641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برداشتن يك نوار مخصوص ، بريدن چهار تكه به اضافه درپوش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7275513" y="5805488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1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manual-0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9075" y="3703638"/>
            <a:ext cx="5715000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666875" y="3427413"/>
            <a:ext cx="5357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-228600" y="266700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480175" y="3932238"/>
            <a:ext cx="493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_tradnl" sz="10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Tapa</a:t>
            </a:r>
            <a:endParaRPr lang="es-ES" sz="10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pic>
        <p:nvPicPr>
          <p:cNvPr id="7174" name="Picture 6" descr="manual-06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7375" y="2560638"/>
            <a:ext cx="11811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7013575" y="2103438"/>
            <a:ext cx="1143000" cy="10668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3203575" y="2636838"/>
            <a:ext cx="3810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6632575" y="3246438"/>
            <a:ext cx="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632575" y="2636838"/>
            <a:ext cx="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3203575" y="2636838"/>
            <a:ext cx="0" cy="533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113463" y="3055938"/>
            <a:ext cx="681037" cy="284162"/>
          </a:xfrm>
          <a:prstGeom prst="rect">
            <a:avLst/>
          </a:prstGeom>
          <a:solidFill>
            <a:srgbClr val="E9F7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سه طرف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489075" y="3703638"/>
            <a:ext cx="5715000" cy="982662"/>
            <a:chOff x="1080" y="2837"/>
            <a:chExt cx="3600" cy="619"/>
          </a:xfrm>
        </p:grpSpPr>
        <p:pic>
          <p:nvPicPr>
            <p:cNvPr id="7189" name="Picture 14" descr="manual-08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80" y="2837"/>
              <a:ext cx="3600" cy="6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90" name="Text Box 15"/>
            <p:cNvSpPr txBox="1">
              <a:spLocks noChangeArrowheads="1"/>
            </p:cNvSpPr>
            <p:nvPr/>
          </p:nvSpPr>
          <p:spPr bwMode="auto">
            <a:xfrm>
              <a:off x="4176" y="2950"/>
              <a:ext cx="38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در پوش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</p:grpSp>
      <p:sp>
        <p:nvSpPr>
          <p:cNvPr id="7182" name="Line 16"/>
          <p:cNvSpPr>
            <a:spLocks noChangeShapeType="1"/>
          </p:cNvSpPr>
          <p:nvPr/>
        </p:nvSpPr>
        <p:spPr bwMode="auto">
          <a:xfrm flipH="1">
            <a:off x="2822575" y="3246438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183" name="Line 17"/>
          <p:cNvSpPr>
            <a:spLocks noChangeShapeType="1"/>
          </p:cNvSpPr>
          <p:nvPr/>
        </p:nvSpPr>
        <p:spPr bwMode="auto">
          <a:xfrm>
            <a:off x="3584575" y="3246438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184" name="Text Box 18"/>
          <p:cNvSpPr txBox="1">
            <a:spLocks noChangeArrowheads="1"/>
          </p:cNvSpPr>
          <p:nvPr/>
        </p:nvSpPr>
        <p:spPr bwMode="auto">
          <a:xfrm>
            <a:off x="2724150" y="3055938"/>
            <a:ext cx="655638" cy="284162"/>
          </a:xfrm>
          <a:prstGeom prst="rect">
            <a:avLst/>
          </a:prstGeom>
          <a:solidFill>
            <a:srgbClr val="E9F7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دو طرف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3289300" y="744538"/>
            <a:ext cx="2586038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فضاي شبكه ها و پخش كننده ها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7186" name="Rectangle 20"/>
          <p:cNvSpPr>
            <a:spLocks noChangeArrowheads="1"/>
          </p:cNvSpPr>
          <p:nvPr/>
        </p:nvSpPr>
        <p:spPr bwMode="auto">
          <a:xfrm>
            <a:off x="4602163" y="5876925"/>
            <a:ext cx="26431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زدن برش هاي 45 درجه با ابزار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7275513" y="5805488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2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-228600" y="266700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561138" y="2247900"/>
            <a:ext cx="528637" cy="284163"/>
          </a:xfrm>
          <a:prstGeom prst="rect">
            <a:avLst/>
          </a:prstGeom>
          <a:solidFill>
            <a:srgbClr val="E9F7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چسب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pic>
        <p:nvPicPr>
          <p:cNvPr id="8198" name="Picture 6" descr="manual-0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2895600"/>
            <a:ext cx="5715000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629400" y="3060700"/>
            <a:ext cx="6016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در پوش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289300" y="744538"/>
            <a:ext cx="2586038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فضاي شبكه ها و پخش كننده ها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908175" y="5876925"/>
            <a:ext cx="5337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به همه قسمتهايي كه با زاويه 45 درجه بريده شده اند چسب زده مي شود .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7275513" y="5805488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3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243388" y="4029075"/>
            <a:ext cx="3127375" cy="912813"/>
            <a:chOff x="2880" y="2641"/>
            <a:chExt cx="1970" cy="575"/>
          </a:xfrm>
        </p:grpSpPr>
        <p:pic>
          <p:nvPicPr>
            <p:cNvPr id="9251" name="Picture 3" descr="manual-083(3)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0" y="2641"/>
              <a:ext cx="1008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52" name="Line 4"/>
            <p:cNvSpPr>
              <a:spLocks noChangeShapeType="1"/>
            </p:cNvSpPr>
            <p:nvPr/>
          </p:nvSpPr>
          <p:spPr bwMode="auto">
            <a:xfrm flipH="1">
              <a:off x="3984" y="2977"/>
              <a:ext cx="48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9253" name="Text Box 5"/>
            <p:cNvSpPr txBox="1">
              <a:spLocks noChangeArrowheads="1"/>
            </p:cNvSpPr>
            <p:nvPr/>
          </p:nvSpPr>
          <p:spPr bwMode="auto">
            <a:xfrm>
              <a:off x="4443" y="2905"/>
              <a:ext cx="407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در پوش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</p:grp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1563688" y="2455863"/>
            <a:ext cx="5357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-228600" y="266700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pic>
        <p:nvPicPr>
          <p:cNvPr id="19464" name="Picture 8" descr="manual-08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88" y="2497138"/>
            <a:ext cx="175260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9" descr="manual-083(2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65488" y="2493963"/>
            <a:ext cx="1033462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0" descr="manual-08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24338" y="2484438"/>
            <a:ext cx="17145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7" name="Picture 11" descr="manual-083(2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19788" y="2493963"/>
            <a:ext cx="1033462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357688" y="2884488"/>
            <a:ext cx="1447800" cy="1219200"/>
            <a:chOff x="3792" y="2544"/>
            <a:chExt cx="912" cy="816"/>
          </a:xfrm>
        </p:grpSpPr>
        <p:sp>
          <p:nvSpPr>
            <p:cNvPr id="9247" name="Line 13"/>
            <p:cNvSpPr>
              <a:spLocks noChangeShapeType="1"/>
            </p:cNvSpPr>
            <p:nvPr/>
          </p:nvSpPr>
          <p:spPr bwMode="auto">
            <a:xfrm>
              <a:off x="4512" y="2544"/>
              <a:ext cx="0" cy="72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3792" y="3264"/>
              <a:ext cx="912" cy="96"/>
              <a:chOff x="3840" y="3072"/>
              <a:chExt cx="912" cy="96"/>
            </a:xfrm>
          </p:grpSpPr>
          <p:pic>
            <p:nvPicPr>
              <p:cNvPr id="9249" name="Picture 15" descr="manual-083(1)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840" y="3072"/>
                <a:ext cx="912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250" name="Oval 16"/>
              <p:cNvSpPr>
                <a:spLocks noChangeArrowheads="1"/>
              </p:cNvSpPr>
              <p:nvPr/>
            </p:nvSpPr>
            <p:spPr bwMode="auto">
              <a:xfrm>
                <a:off x="4512" y="307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>
                  <a:cs typeface="B Koodak" pitchFamily="2" charset="-78"/>
                </a:endParaRPr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5778500" y="2484438"/>
            <a:ext cx="2508250" cy="1543050"/>
            <a:chOff x="3847" y="1668"/>
            <a:chExt cx="1580" cy="972"/>
          </a:xfrm>
        </p:grpSpPr>
        <p:sp>
          <p:nvSpPr>
            <p:cNvPr id="9242" name="Text Box 18"/>
            <p:cNvSpPr txBox="1">
              <a:spLocks noChangeArrowheads="1"/>
            </p:cNvSpPr>
            <p:nvPr/>
          </p:nvSpPr>
          <p:spPr bwMode="auto">
            <a:xfrm>
              <a:off x="4801" y="1848"/>
              <a:ext cx="626" cy="179"/>
            </a:xfrm>
            <a:prstGeom prst="rect">
              <a:avLst/>
            </a:prstGeom>
            <a:solidFill>
              <a:srgbClr val="E9F7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نوار آلومينيومي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9243" name="Line 19"/>
            <p:cNvSpPr>
              <a:spLocks noChangeShapeType="1"/>
            </p:cNvSpPr>
            <p:nvPr/>
          </p:nvSpPr>
          <p:spPr bwMode="auto">
            <a:xfrm flipH="1">
              <a:off x="3888" y="1920"/>
              <a:ext cx="913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3847" y="1668"/>
              <a:ext cx="137" cy="972"/>
              <a:chOff x="3319" y="672"/>
              <a:chExt cx="137" cy="972"/>
            </a:xfrm>
          </p:grpSpPr>
          <p:pic>
            <p:nvPicPr>
              <p:cNvPr id="9245" name="Picture 21" descr="manual-083(1)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319" y="672"/>
                <a:ext cx="137" cy="9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246" name="Oval 22"/>
              <p:cNvSpPr>
                <a:spLocks noChangeArrowheads="1"/>
              </p:cNvSpPr>
              <p:nvPr/>
            </p:nvSpPr>
            <p:spPr bwMode="auto">
              <a:xfrm>
                <a:off x="3319" y="8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>
                  <a:cs typeface="B Koodak" pitchFamily="2" charset="-78"/>
                </a:endParaRPr>
              </a:p>
            </p:txBody>
          </p:sp>
        </p:grp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3178175" y="2484438"/>
            <a:ext cx="1065213" cy="1543050"/>
            <a:chOff x="2209" y="1668"/>
            <a:chExt cx="671" cy="972"/>
          </a:xfrm>
        </p:grpSpPr>
        <p:grpSp>
          <p:nvGrpSpPr>
            <p:cNvPr id="8" name="Group 24"/>
            <p:cNvGrpSpPr>
              <a:grpSpLocks/>
            </p:cNvGrpSpPr>
            <p:nvPr/>
          </p:nvGrpSpPr>
          <p:grpSpPr bwMode="auto">
            <a:xfrm>
              <a:off x="2209" y="1668"/>
              <a:ext cx="137" cy="972"/>
              <a:chOff x="1728" y="1248"/>
              <a:chExt cx="137" cy="972"/>
            </a:xfrm>
          </p:grpSpPr>
          <p:pic>
            <p:nvPicPr>
              <p:cNvPr id="9240" name="Picture 25" descr="manual-083(1)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728" y="1248"/>
                <a:ext cx="137" cy="9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241" name="Oval 26"/>
              <p:cNvSpPr>
                <a:spLocks noChangeArrowheads="1"/>
              </p:cNvSpPr>
              <p:nvPr/>
            </p:nvSpPr>
            <p:spPr bwMode="auto">
              <a:xfrm>
                <a:off x="1728" y="1440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>
                  <a:cs typeface="B Koodak" pitchFamily="2" charset="-78"/>
                </a:endParaRPr>
              </a:p>
            </p:txBody>
          </p:sp>
        </p:grpSp>
        <p:sp>
          <p:nvSpPr>
            <p:cNvPr id="9239" name="Line 27"/>
            <p:cNvSpPr>
              <a:spLocks noChangeShapeType="1"/>
            </p:cNvSpPr>
            <p:nvPr/>
          </p:nvSpPr>
          <p:spPr bwMode="auto">
            <a:xfrm flipH="1">
              <a:off x="2304" y="1920"/>
              <a:ext cx="57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9" name="Group 28"/>
          <p:cNvGrpSpPr>
            <a:grpSpLocks/>
          </p:cNvGrpSpPr>
          <p:nvPr/>
        </p:nvGrpSpPr>
        <p:grpSpPr bwMode="auto">
          <a:xfrm>
            <a:off x="4102100" y="2484438"/>
            <a:ext cx="1665288" cy="1543050"/>
            <a:chOff x="2791" y="1668"/>
            <a:chExt cx="1049" cy="972"/>
          </a:xfrm>
        </p:grpSpPr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2791" y="1668"/>
              <a:ext cx="137" cy="972"/>
              <a:chOff x="2263" y="1104"/>
              <a:chExt cx="137" cy="972"/>
            </a:xfrm>
          </p:grpSpPr>
          <p:pic>
            <p:nvPicPr>
              <p:cNvPr id="9236" name="Picture 30" descr="manual-083(1)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263" y="1104"/>
                <a:ext cx="137" cy="9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237" name="Oval 31"/>
              <p:cNvSpPr>
                <a:spLocks noChangeArrowheads="1"/>
              </p:cNvSpPr>
              <p:nvPr/>
            </p:nvSpPr>
            <p:spPr bwMode="auto">
              <a:xfrm>
                <a:off x="2263" y="1296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>
                  <a:cs typeface="B Koodak" pitchFamily="2" charset="-78"/>
                </a:endParaRPr>
              </a:p>
            </p:txBody>
          </p:sp>
        </p:grpSp>
        <p:sp>
          <p:nvSpPr>
            <p:cNvPr id="9235" name="Line 32"/>
            <p:cNvSpPr>
              <a:spLocks noChangeShapeType="1"/>
            </p:cNvSpPr>
            <p:nvPr/>
          </p:nvSpPr>
          <p:spPr bwMode="auto">
            <a:xfrm flipH="1">
              <a:off x="2880" y="1920"/>
              <a:ext cx="96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</p:grpSp>
      <p:sp>
        <p:nvSpPr>
          <p:cNvPr id="9229" name="Text Box 33"/>
          <p:cNvSpPr txBox="1">
            <a:spLocks noChangeArrowheads="1"/>
          </p:cNvSpPr>
          <p:nvPr/>
        </p:nvSpPr>
        <p:spPr bwMode="auto">
          <a:xfrm>
            <a:off x="693738" y="2998788"/>
            <a:ext cx="850900" cy="287337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نماي خارجي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3289300" y="744538"/>
            <a:ext cx="2586038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فضاي شبكه ها و پخش كننده ها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7275513" y="587692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4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9232" name="Rectangle 36"/>
          <p:cNvSpPr>
            <a:spLocks noChangeArrowheads="1"/>
          </p:cNvSpPr>
          <p:nvPr/>
        </p:nvSpPr>
        <p:spPr bwMode="auto">
          <a:xfrm>
            <a:off x="2182813" y="5937250"/>
            <a:ext cx="50403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به چهار گوشه پانل ها در قسمت خارجي نوار آلومينيومي زده مي شود.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manual-0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760538"/>
            <a:ext cx="5334000" cy="243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Line 3"/>
          <p:cNvSpPr>
            <a:spLocks noChangeShapeType="1"/>
          </p:cNvSpPr>
          <p:nvPr/>
        </p:nvSpPr>
        <p:spPr bwMode="auto">
          <a:xfrm flipH="1">
            <a:off x="6324600" y="1981200"/>
            <a:ext cx="609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026275" y="3695700"/>
            <a:ext cx="804863" cy="287338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نماي داخلي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711950" y="1866900"/>
            <a:ext cx="646113" cy="287338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در پوش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289300" y="744538"/>
            <a:ext cx="2586038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فضاي شبكه ها و پخش كننده ها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5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892425" y="5915025"/>
            <a:ext cx="4310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چرخاندن كانال به طوريكه سطح داخلي به سمت بالا باشد  .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manual-08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663825"/>
            <a:ext cx="5391150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AutoShape 3"/>
          <p:cNvSpPr>
            <a:spLocks noChangeArrowheads="1"/>
          </p:cNvSpPr>
          <p:nvPr/>
        </p:nvSpPr>
        <p:spPr bwMode="auto">
          <a:xfrm rot="12334726" flipV="1">
            <a:off x="5257800" y="2206625"/>
            <a:ext cx="1066800" cy="381000"/>
          </a:xfrm>
          <a:prstGeom prst="curvedDownArrow">
            <a:avLst>
              <a:gd name="adj1" fmla="val 56000"/>
              <a:gd name="adj2" fmla="val 1120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6248400" y="3446463"/>
            <a:ext cx="381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672263" y="3332163"/>
            <a:ext cx="646112" cy="287337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در پوش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289300" y="744538"/>
            <a:ext cx="2586038" cy="373062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فضاي شبكه ها و پخش كننده ها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064000" y="5924550"/>
            <a:ext cx="3146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قرار دادن درپوش در موقعيت ، روي پايه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5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</Words>
  <Application>Microsoft Office PowerPoint</Application>
  <PresentationFormat>On-screen Show (4:3)</PresentationFormat>
  <Paragraphs>93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</cp:revision>
  <dcterms:created xsi:type="dcterms:W3CDTF">2010-06-09T15:33:00Z</dcterms:created>
  <dcterms:modified xsi:type="dcterms:W3CDTF">2010-06-09T15:33:58Z</dcterms:modified>
</cp:coreProperties>
</file>