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3918E7B-6ED6-4666-BBE1-D7649C001537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000E022-832C-4B10-8891-A4DAA44127EC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B73B0A-B6D1-4AFF-8B2B-FC9DF7FCD71E}" type="slidenum">
              <a:rPr lang="ar-SA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EE5917-5685-40C8-A940-273CF15E2116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E8734F-02D7-4DA9-A84B-FCED9216F2BE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E1D52-F7E5-4E57-8DDD-EB8301FD37BC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502F5-EF4D-4915-899A-234F605E929F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14A59D-C608-4DC0-9894-8647A54838EC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A19F5E-F20C-4025-A30A-AC70DE6574D9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7E5DB-C75E-4523-9E85-F7939A5B2401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B09AA-4202-47CD-A543-1F41CD2627EE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C2A27-36FF-4FE1-87D1-0C6F409C45F3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544C1-4455-47B2-839A-8056C168FDC2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7E47CB-12A0-419D-95A2-C3740D0701C0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023BA-F9BA-44BF-B3BD-D7EE8BA94968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688CEE-50CC-4D9E-969D-2F83408D2D08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47102-2C90-4EFF-8E88-FB78FE431A76}" type="datetimeFigureOut">
              <a:rPr lang="fa-IR" smtClean="0"/>
              <a:t>1431/06/27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F682-EFFF-4FA8-87B7-C9586C256FE7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88" y="2773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892300" y="2619375"/>
            <a:ext cx="5357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5125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946275" y="2852738"/>
            <a:ext cx="5141913" cy="366712"/>
          </a:xfrm>
          <a:prstGeom prst="rect">
            <a:avLst/>
          </a:prstGeom>
          <a:solidFill>
            <a:srgbClr val="99CC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rgbClr val="FF0000"/>
              </a:buClr>
              <a:buSzPct val="150000"/>
              <a:buFont typeface="Wingdings" pitchFamily="2" charset="2"/>
              <a:buNone/>
            </a:pPr>
            <a:r>
              <a:rPr lang="fa-IR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تغيير راستاي كانال ( افست ) : </a:t>
            </a:r>
            <a:r>
              <a:rPr lang="en-US">
                <a:solidFill>
                  <a:schemeClr val="accent2"/>
                </a:solidFill>
                <a:cs typeface="B Koodak" pitchFamily="2" charset="-78"/>
              </a:rPr>
              <a:t>“</a:t>
            </a:r>
            <a:r>
              <a:rPr lang="en-US">
                <a:solidFill>
                  <a:schemeClr val="accent2"/>
                </a:solidFill>
                <a:latin typeface="Verdana" pitchFamily="34" charset="0"/>
                <a:cs typeface="B Koodak" pitchFamily="2" charset="-78"/>
              </a:rPr>
              <a:t>S</a:t>
            </a:r>
            <a:r>
              <a:rPr lang="en-US">
                <a:solidFill>
                  <a:schemeClr val="accent2"/>
                </a:solidFill>
                <a:cs typeface="B Koodak" pitchFamily="2" charset="-78"/>
              </a:rPr>
              <a:t>”</a:t>
            </a:r>
            <a:endParaRPr lang="es-E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425950" y="2205038"/>
            <a:ext cx="2663825" cy="366712"/>
          </a:xfrm>
          <a:prstGeom prst="rect">
            <a:avLst/>
          </a:prstGeom>
          <a:solidFill>
            <a:srgbClr val="FF9900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 rtl="0">
              <a:buClr>
                <a:srgbClr val="FF0000"/>
              </a:buClr>
              <a:buSzPct val="150000"/>
              <a:buFont typeface="Wingdings" pitchFamily="2" charset="2"/>
              <a:buNone/>
            </a:pPr>
            <a:endParaRPr lang="en-US">
              <a:solidFill>
                <a:schemeClr val="accent2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992688" y="2155825"/>
            <a:ext cx="1584325" cy="466725"/>
          </a:xfrm>
          <a:prstGeom prst="rect">
            <a:avLst/>
          </a:prstGeom>
          <a:solidFill>
            <a:srgbClr val="FF0000">
              <a:alpha val="55000"/>
            </a:srgbClr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r>
              <a:rPr lang="fa-IR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قسمت هشتم</a:t>
            </a:r>
            <a:endParaRPr lang="es-E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 autoUpdateAnimBg="0"/>
      <p:bldP spid="5126" grpId="0" animBg="1"/>
      <p:bldP spid="51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flipV="1">
            <a:off x="3886200" y="1981200"/>
            <a:ext cx="1524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3810000" y="16764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86200" y="17303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4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pic>
        <p:nvPicPr>
          <p:cNvPr id="12293" name="Picture 5" descr="manual-0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1963" y="2078038"/>
            <a:ext cx="4618037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8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053013" y="5932488"/>
            <a:ext cx="2168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بستن قطعات مطابق شكل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nual-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1963" y="2154238"/>
            <a:ext cx="4618037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9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967288" y="5932488"/>
            <a:ext cx="2254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بستن قطعات مطابق شكل  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anual-1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2363" y="2154238"/>
            <a:ext cx="4618037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Line 3"/>
          <p:cNvSpPr>
            <a:spLocks noChangeShapeType="1"/>
          </p:cNvSpPr>
          <p:nvPr/>
        </p:nvSpPr>
        <p:spPr bwMode="auto">
          <a:xfrm flipV="1">
            <a:off x="4191000" y="1905000"/>
            <a:ext cx="1524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4117975" y="16002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181475" y="16414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5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10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967288" y="5932488"/>
            <a:ext cx="2254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بستن قطعات مطابق شكل  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manual-1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230438"/>
            <a:ext cx="4038600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Line 3"/>
          <p:cNvSpPr>
            <a:spLocks noChangeShapeType="1"/>
          </p:cNvSpPr>
          <p:nvPr/>
        </p:nvSpPr>
        <p:spPr bwMode="auto">
          <a:xfrm flipV="1">
            <a:off x="3806825" y="2133600"/>
            <a:ext cx="1524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3733800" y="18288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10000" y="19081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6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967288" y="5932488"/>
            <a:ext cx="2254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بستن قطعات مطابق شكل  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anual-1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182813"/>
            <a:ext cx="4038600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781800" y="1562100"/>
            <a:ext cx="1079500" cy="952500"/>
            <a:chOff x="4272" y="984"/>
            <a:chExt cx="680" cy="600"/>
          </a:xfrm>
        </p:grpSpPr>
        <p:sp>
          <p:nvSpPr>
            <p:cNvPr id="16408" name="Text Box 4"/>
            <p:cNvSpPr txBox="1">
              <a:spLocks noChangeArrowheads="1"/>
            </p:cNvSpPr>
            <p:nvPr/>
          </p:nvSpPr>
          <p:spPr bwMode="auto">
            <a:xfrm>
              <a:off x="4324" y="984"/>
              <a:ext cx="628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6409" name="Line 5"/>
            <p:cNvSpPr>
              <a:spLocks noChangeShapeType="1"/>
            </p:cNvSpPr>
            <p:nvPr/>
          </p:nvSpPr>
          <p:spPr bwMode="auto">
            <a:xfrm flipH="1">
              <a:off x="4272" y="1152"/>
              <a:ext cx="336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105400" y="1714500"/>
            <a:ext cx="930275" cy="1181100"/>
            <a:chOff x="3216" y="1080"/>
            <a:chExt cx="586" cy="744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294" y="1080"/>
              <a:ext cx="508" cy="600"/>
              <a:chOff x="2660" y="1080"/>
              <a:chExt cx="508" cy="600"/>
            </a:xfrm>
          </p:grpSpPr>
          <p:sp>
            <p:nvSpPr>
              <p:cNvPr id="16406" name="Line 8"/>
              <p:cNvSpPr>
                <a:spLocks noChangeShapeType="1"/>
              </p:cNvSpPr>
              <p:nvPr/>
            </p:nvSpPr>
            <p:spPr bwMode="auto">
              <a:xfrm>
                <a:off x="2880" y="1248"/>
                <a:ext cx="288" cy="432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fa-IR"/>
              </a:p>
            </p:txBody>
          </p:sp>
          <p:sp>
            <p:nvSpPr>
              <p:cNvPr id="16407" name="Text Box 9"/>
              <p:cNvSpPr txBox="1">
                <a:spLocks noChangeArrowheads="1"/>
              </p:cNvSpPr>
              <p:nvPr/>
            </p:nvSpPr>
            <p:spPr bwMode="auto">
              <a:xfrm>
                <a:off x="2660" y="1080"/>
                <a:ext cx="436" cy="181"/>
              </a:xfrm>
              <a:prstGeom prst="rect">
                <a:avLst/>
              </a:prstGeom>
              <a:solidFill>
                <a:srgbClr val="E9F7FF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rtl="0"/>
                <a:r>
                  <a:rPr lang="fa-IR" sz="1200">
                    <a:solidFill>
                      <a:srgbClr val="FF0000"/>
                    </a:solidFill>
                    <a:latin typeface="Verdana" pitchFamily="34" charset="0"/>
                    <a:cs typeface="B Koodak" pitchFamily="2" charset="-78"/>
                  </a:rPr>
                  <a:t>اتو كردن </a:t>
                </a:r>
                <a:endParaRPr lang="es-ES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endParaRPr>
              </a:p>
            </p:txBody>
          </p:sp>
        </p:grpSp>
        <p:sp>
          <p:nvSpPr>
            <p:cNvPr id="16405" name="Line 10"/>
            <p:cNvSpPr>
              <a:spLocks noChangeShapeType="1"/>
            </p:cNvSpPr>
            <p:nvPr/>
          </p:nvSpPr>
          <p:spPr bwMode="auto">
            <a:xfrm flipH="1">
              <a:off x="3216" y="1248"/>
              <a:ext cx="288" cy="57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2509838" y="4191000"/>
            <a:ext cx="1244600" cy="1011238"/>
            <a:chOff x="1581" y="2640"/>
            <a:chExt cx="784" cy="637"/>
          </a:xfrm>
        </p:grpSpPr>
        <p:sp>
          <p:nvSpPr>
            <p:cNvPr id="16401" name="Text Box 12"/>
            <p:cNvSpPr txBox="1">
              <a:spLocks noChangeArrowheads="1"/>
            </p:cNvSpPr>
            <p:nvPr/>
          </p:nvSpPr>
          <p:spPr bwMode="auto">
            <a:xfrm>
              <a:off x="1581" y="3096"/>
              <a:ext cx="405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سيليكون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16402" name="Line 13"/>
            <p:cNvSpPr>
              <a:spLocks noChangeShapeType="1"/>
            </p:cNvSpPr>
            <p:nvPr/>
          </p:nvSpPr>
          <p:spPr bwMode="auto">
            <a:xfrm flipV="1">
              <a:off x="1837" y="2640"/>
              <a:ext cx="323" cy="43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6403" name="Line 14"/>
            <p:cNvSpPr>
              <a:spLocks noChangeShapeType="1"/>
            </p:cNvSpPr>
            <p:nvPr/>
          </p:nvSpPr>
          <p:spPr bwMode="auto">
            <a:xfrm flipV="1">
              <a:off x="1837" y="2736"/>
              <a:ext cx="528" cy="33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286000" y="1676400"/>
            <a:ext cx="1828800" cy="1752600"/>
            <a:chOff x="1776" y="1392"/>
            <a:chExt cx="1152" cy="1104"/>
          </a:xfrm>
        </p:grpSpPr>
        <p:sp>
          <p:nvSpPr>
            <p:cNvPr id="16395" name="Oval 16"/>
            <p:cNvSpPr>
              <a:spLocks noChangeArrowheads="1"/>
            </p:cNvSpPr>
            <p:nvPr/>
          </p:nvSpPr>
          <p:spPr bwMode="auto">
            <a:xfrm>
              <a:off x="2352" y="1392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16396" name="Line 17"/>
            <p:cNvSpPr>
              <a:spLocks noChangeShapeType="1"/>
            </p:cNvSpPr>
            <p:nvPr/>
          </p:nvSpPr>
          <p:spPr bwMode="auto">
            <a:xfrm>
              <a:off x="2640" y="1968"/>
              <a:ext cx="0" cy="52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16397" name="Oval 18"/>
            <p:cNvSpPr>
              <a:spLocks noChangeArrowheads="1"/>
            </p:cNvSpPr>
            <p:nvPr/>
          </p:nvSpPr>
          <p:spPr bwMode="auto">
            <a:xfrm>
              <a:off x="1776" y="1392"/>
              <a:ext cx="576" cy="576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16398" name="Line 19"/>
            <p:cNvSpPr>
              <a:spLocks noChangeShapeType="1"/>
            </p:cNvSpPr>
            <p:nvPr/>
          </p:nvSpPr>
          <p:spPr bwMode="auto">
            <a:xfrm>
              <a:off x="2112" y="1968"/>
              <a:ext cx="288" cy="4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16399" name="Picture 20" descr="manual-004(4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24" y="1440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0" name="Picture 21" descr="manual-004(3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48" y="1440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91" name="Rectangle 22"/>
          <p:cNvSpPr>
            <a:spLocks noChangeArrowheads="1"/>
          </p:cNvSpPr>
          <p:nvPr/>
        </p:nvSpPr>
        <p:spPr bwMode="auto">
          <a:xfrm>
            <a:off x="3776663" y="5929313"/>
            <a:ext cx="3556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اتو كردن ، نوار زدن ، كوتاه كردن و ايجاد نري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380288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12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pic>
        <p:nvPicPr>
          <p:cNvPr id="4099" name="Picture 3" descr="manual-09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8225" y="1447800"/>
            <a:ext cx="45259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6858000" y="48768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7086600" y="36576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086600" y="14478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 rot="-5400000">
            <a:off x="6610350" y="3033713"/>
            <a:ext cx="9223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3.000mm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6858000" y="14478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403475" y="5219700"/>
            <a:ext cx="950913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پوشش تحتاني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786438" y="5219700"/>
            <a:ext cx="904875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پوشش فوقاني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76600" y="3124200"/>
            <a:ext cx="2514600" cy="1849438"/>
            <a:chOff x="2064" y="1968"/>
            <a:chExt cx="1584" cy="1165"/>
          </a:xfrm>
        </p:grpSpPr>
        <p:sp>
          <p:nvSpPr>
            <p:cNvPr id="4119" name="Line 12"/>
            <p:cNvSpPr>
              <a:spLocks noChangeShapeType="1"/>
            </p:cNvSpPr>
            <p:nvPr/>
          </p:nvSpPr>
          <p:spPr bwMode="auto">
            <a:xfrm flipH="1">
              <a:off x="3216" y="2016"/>
              <a:ext cx="384" cy="91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0" name="Oval 13"/>
            <p:cNvSpPr>
              <a:spLocks noChangeArrowheads="1"/>
            </p:cNvSpPr>
            <p:nvPr/>
          </p:nvSpPr>
          <p:spPr bwMode="auto">
            <a:xfrm>
              <a:off x="3552" y="1968"/>
              <a:ext cx="96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21" name="Line 14"/>
            <p:cNvSpPr>
              <a:spLocks noChangeShapeType="1"/>
            </p:cNvSpPr>
            <p:nvPr/>
          </p:nvSpPr>
          <p:spPr bwMode="auto">
            <a:xfrm>
              <a:off x="2112" y="2016"/>
              <a:ext cx="480" cy="91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4122" name="Text Box 15"/>
            <p:cNvSpPr txBox="1">
              <a:spLocks noChangeArrowheads="1"/>
            </p:cNvSpPr>
            <p:nvPr/>
          </p:nvSpPr>
          <p:spPr bwMode="auto">
            <a:xfrm>
              <a:off x="2595" y="2952"/>
              <a:ext cx="628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4123" name="Oval 16"/>
            <p:cNvSpPr>
              <a:spLocks noChangeArrowheads="1"/>
            </p:cNvSpPr>
            <p:nvPr/>
          </p:nvSpPr>
          <p:spPr bwMode="auto">
            <a:xfrm>
              <a:off x="2064" y="1968"/>
              <a:ext cx="96" cy="96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990600" y="2209800"/>
            <a:ext cx="1676400" cy="990600"/>
            <a:chOff x="624" y="1392"/>
            <a:chExt cx="1056" cy="624"/>
          </a:xfrm>
        </p:grpSpPr>
        <p:sp>
          <p:nvSpPr>
            <p:cNvPr id="4116" name="Oval 18"/>
            <p:cNvSpPr>
              <a:spLocks noChangeArrowheads="1"/>
            </p:cNvSpPr>
            <p:nvPr/>
          </p:nvSpPr>
          <p:spPr bwMode="auto">
            <a:xfrm>
              <a:off x="624" y="1392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17" name="Line 19"/>
            <p:cNvSpPr>
              <a:spLocks noChangeShapeType="1"/>
            </p:cNvSpPr>
            <p:nvPr/>
          </p:nvSpPr>
          <p:spPr bwMode="auto">
            <a:xfrm>
              <a:off x="1248" y="1728"/>
              <a:ext cx="43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4118" name="Picture 20" descr="manual-004(1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1488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990600" y="3276600"/>
            <a:ext cx="2286000" cy="990600"/>
            <a:chOff x="624" y="2064"/>
            <a:chExt cx="1440" cy="624"/>
          </a:xfrm>
        </p:grpSpPr>
        <p:sp>
          <p:nvSpPr>
            <p:cNvPr id="4113" name="Oval 22"/>
            <p:cNvSpPr>
              <a:spLocks noChangeArrowheads="1"/>
            </p:cNvSpPr>
            <p:nvPr/>
          </p:nvSpPr>
          <p:spPr bwMode="auto">
            <a:xfrm>
              <a:off x="624" y="2064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4114" name="Line 23"/>
            <p:cNvSpPr>
              <a:spLocks noChangeShapeType="1"/>
            </p:cNvSpPr>
            <p:nvPr/>
          </p:nvSpPr>
          <p:spPr bwMode="auto">
            <a:xfrm>
              <a:off x="1248" y="2400"/>
              <a:ext cx="81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4115" name="Picture 24" descr="manual-004(2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2" y="2160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10" name="Rectangle 25"/>
          <p:cNvSpPr>
            <a:spLocks noChangeArrowheads="1"/>
          </p:cNvSpPr>
          <p:nvPr/>
        </p:nvSpPr>
        <p:spPr bwMode="auto">
          <a:xfrm>
            <a:off x="2284413" y="5927725"/>
            <a:ext cx="4905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ترسيم الگوي پوشش زيرين و برش پانل به سمت خارج مطابق الگو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7227888" y="5805488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manual-09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447800"/>
            <a:ext cx="4572000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Line 3"/>
          <p:cNvSpPr>
            <a:spLocks noChangeShapeType="1"/>
          </p:cNvSpPr>
          <p:nvPr/>
        </p:nvSpPr>
        <p:spPr bwMode="auto">
          <a:xfrm flipH="1">
            <a:off x="1676400" y="48768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1905000" y="36576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905000" y="14478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 rot="-5400000">
            <a:off x="1428750" y="3033713"/>
            <a:ext cx="9223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s-ES_tradnl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3.000mm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H="1">
            <a:off x="1676400" y="1447800"/>
            <a:ext cx="533400" cy="0"/>
          </a:xfrm>
          <a:prstGeom prst="line">
            <a:avLst/>
          </a:prstGeom>
          <a:noFill/>
          <a:ln w="127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096000" y="4381500"/>
            <a:ext cx="1982788" cy="876300"/>
            <a:chOff x="3936" y="3048"/>
            <a:chExt cx="1249" cy="552"/>
          </a:xfrm>
        </p:grpSpPr>
        <p:sp>
          <p:nvSpPr>
            <p:cNvPr id="5145" name="Line 9"/>
            <p:cNvSpPr>
              <a:spLocks noChangeShapeType="1"/>
            </p:cNvSpPr>
            <p:nvPr/>
          </p:nvSpPr>
          <p:spPr bwMode="auto">
            <a:xfrm>
              <a:off x="4464" y="3600"/>
              <a:ext cx="48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6" name="Line 10"/>
            <p:cNvSpPr>
              <a:spLocks noChangeShapeType="1"/>
            </p:cNvSpPr>
            <p:nvPr/>
          </p:nvSpPr>
          <p:spPr bwMode="auto">
            <a:xfrm flipV="1">
              <a:off x="4944" y="3216"/>
              <a:ext cx="0" cy="38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7" name="Line 11"/>
            <p:cNvSpPr>
              <a:spLocks noChangeShapeType="1"/>
            </p:cNvSpPr>
            <p:nvPr/>
          </p:nvSpPr>
          <p:spPr bwMode="auto">
            <a:xfrm>
              <a:off x="3936" y="3120"/>
              <a:ext cx="57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8" name="Text Box 12"/>
            <p:cNvSpPr txBox="1">
              <a:spLocks noChangeArrowheads="1"/>
            </p:cNvSpPr>
            <p:nvPr/>
          </p:nvSpPr>
          <p:spPr bwMode="auto">
            <a:xfrm>
              <a:off x="4595" y="3048"/>
              <a:ext cx="590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پوشش فوقاني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411413" y="4953000"/>
            <a:ext cx="2541587" cy="647700"/>
            <a:chOff x="1519" y="3061"/>
            <a:chExt cx="1601" cy="408"/>
          </a:xfrm>
        </p:grpSpPr>
        <p:sp>
          <p:nvSpPr>
            <p:cNvPr id="5142" name="Line 14"/>
            <p:cNvSpPr>
              <a:spLocks noChangeShapeType="1"/>
            </p:cNvSpPr>
            <p:nvPr/>
          </p:nvSpPr>
          <p:spPr bwMode="auto">
            <a:xfrm flipV="1">
              <a:off x="2160" y="3360"/>
              <a:ext cx="9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5143" name="Text Box 15"/>
            <p:cNvSpPr txBox="1">
              <a:spLocks noChangeArrowheads="1"/>
            </p:cNvSpPr>
            <p:nvPr/>
          </p:nvSpPr>
          <p:spPr bwMode="auto">
            <a:xfrm>
              <a:off x="1519" y="3288"/>
              <a:ext cx="590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پوشش زيرين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5144" name="Line 16"/>
            <p:cNvSpPr>
              <a:spLocks noChangeShapeType="1"/>
            </p:cNvSpPr>
            <p:nvPr/>
          </p:nvSpPr>
          <p:spPr bwMode="auto">
            <a:xfrm flipV="1">
              <a:off x="1872" y="3061"/>
              <a:ext cx="0" cy="192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257800" y="2209800"/>
            <a:ext cx="3276600" cy="990600"/>
            <a:chOff x="3312" y="1392"/>
            <a:chExt cx="2064" cy="624"/>
          </a:xfrm>
        </p:grpSpPr>
        <p:sp>
          <p:nvSpPr>
            <p:cNvPr id="5139" name="Oval 18"/>
            <p:cNvSpPr>
              <a:spLocks noChangeArrowheads="1"/>
            </p:cNvSpPr>
            <p:nvPr/>
          </p:nvSpPr>
          <p:spPr bwMode="auto">
            <a:xfrm>
              <a:off x="4752" y="1392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5140" name="Line 19"/>
            <p:cNvSpPr>
              <a:spLocks noChangeShapeType="1"/>
            </p:cNvSpPr>
            <p:nvPr/>
          </p:nvSpPr>
          <p:spPr bwMode="auto">
            <a:xfrm>
              <a:off x="3312" y="1728"/>
              <a:ext cx="14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5141" name="Picture 20" descr="manual-004(2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0" y="1488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172200" y="3276600"/>
            <a:ext cx="2362200" cy="990600"/>
            <a:chOff x="3888" y="2064"/>
            <a:chExt cx="1488" cy="624"/>
          </a:xfrm>
        </p:grpSpPr>
        <p:sp>
          <p:nvSpPr>
            <p:cNvPr id="5136" name="Oval 22"/>
            <p:cNvSpPr>
              <a:spLocks noChangeArrowheads="1"/>
            </p:cNvSpPr>
            <p:nvPr/>
          </p:nvSpPr>
          <p:spPr bwMode="auto">
            <a:xfrm>
              <a:off x="4752" y="2064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5137" name="Line 23"/>
            <p:cNvSpPr>
              <a:spLocks noChangeShapeType="1"/>
            </p:cNvSpPr>
            <p:nvPr/>
          </p:nvSpPr>
          <p:spPr bwMode="auto">
            <a:xfrm>
              <a:off x="3888" y="2400"/>
              <a:ext cx="86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5138" name="Picture 24" descr="manual-004(1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" y="2160"/>
              <a:ext cx="547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32" name="Rectangle 25"/>
          <p:cNvSpPr>
            <a:spLocks noChangeArrowheads="1"/>
          </p:cNvSpPr>
          <p:nvPr/>
        </p:nvSpPr>
        <p:spPr bwMode="auto">
          <a:xfrm>
            <a:off x="1822450" y="5881688"/>
            <a:ext cx="5270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استفاده از الگو جهت پوشش فوقاني  و برش معكوس پانل به سمت داخل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7164388" y="57467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manual-09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22388" y="1412875"/>
            <a:ext cx="57150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93888" y="4567238"/>
            <a:ext cx="6134100" cy="990600"/>
            <a:chOff x="1416" y="3072"/>
            <a:chExt cx="3864" cy="624"/>
          </a:xfrm>
        </p:grpSpPr>
        <p:sp>
          <p:nvSpPr>
            <p:cNvPr id="6152" name="Oval 4"/>
            <p:cNvSpPr>
              <a:spLocks noChangeArrowheads="1"/>
            </p:cNvSpPr>
            <p:nvPr/>
          </p:nvSpPr>
          <p:spPr bwMode="auto">
            <a:xfrm>
              <a:off x="4656" y="3072"/>
              <a:ext cx="624" cy="62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  <p:sp>
          <p:nvSpPr>
            <p:cNvPr id="6153" name="Line 5"/>
            <p:cNvSpPr>
              <a:spLocks noChangeShapeType="1"/>
            </p:cNvSpPr>
            <p:nvPr/>
          </p:nvSpPr>
          <p:spPr bwMode="auto">
            <a:xfrm flipV="1">
              <a:off x="1416" y="3216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154" name="Line 6"/>
            <p:cNvSpPr>
              <a:spLocks noChangeShapeType="1"/>
            </p:cNvSpPr>
            <p:nvPr/>
          </p:nvSpPr>
          <p:spPr bwMode="auto">
            <a:xfrm flipV="1">
              <a:off x="2448" y="3216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155" name="Line 7"/>
            <p:cNvSpPr>
              <a:spLocks noChangeShapeType="1"/>
            </p:cNvSpPr>
            <p:nvPr/>
          </p:nvSpPr>
          <p:spPr bwMode="auto">
            <a:xfrm flipV="1">
              <a:off x="3312" y="3216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 flipV="1">
              <a:off x="4080" y="3216"/>
              <a:ext cx="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1416" y="3456"/>
              <a:ext cx="32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pic>
          <p:nvPicPr>
            <p:cNvPr id="6158" name="Picture 10" descr="manual-004(4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52" y="3120"/>
              <a:ext cx="432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2987675" y="5829300"/>
            <a:ext cx="4138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برش ديواره ها و ايجاد مادگي مناسب قبل از چسب زدن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164388" y="5734050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anual-0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1731963"/>
            <a:ext cx="57150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772400" y="4610100"/>
            <a:ext cx="531813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چسب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H="1">
            <a:off x="7010400" y="4724400"/>
            <a:ext cx="762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308850" y="5770563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4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2584450" y="5857875"/>
            <a:ext cx="4608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چسب زدن به همه كناره هايي كه برش 45 درجه خورده است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anual-0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3450" y="1731963"/>
            <a:ext cx="97155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 descr="manual-095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2938" y="1731963"/>
            <a:ext cx="1439862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manual-095(3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1731963"/>
            <a:ext cx="1439863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manual-09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31963"/>
            <a:ext cx="97155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638800" y="1714500"/>
            <a:ext cx="2755900" cy="1409700"/>
            <a:chOff x="3552" y="1080"/>
            <a:chExt cx="1736" cy="888"/>
          </a:xfrm>
        </p:grpSpPr>
        <p:pic>
          <p:nvPicPr>
            <p:cNvPr id="8213" name="Picture 7" descr="manual-095(2)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52" y="1080"/>
              <a:ext cx="136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4" name="Line 8"/>
            <p:cNvSpPr>
              <a:spLocks noChangeShapeType="1"/>
            </p:cNvSpPr>
            <p:nvPr/>
          </p:nvSpPr>
          <p:spPr bwMode="auto">
            <a:xfrm flipH="1">
              <a:off x="3600" y="1392"/>
              <a:ext cx="105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8215" name="Text Box 9"/>
            <p:cNvSpPr txBox="1">
              <a:spLocks noChangeArrowheads="1"/>
            </p:cNvSpPr>
            <p:nvPr/>
          </p:nvSpPr>
          <p:spPr bwMode="auto">
            <a:xfrm>
              <a:off x="4660" y="1320"/>
              <a:ext cx="628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8216" name="Oval 10"/>
            <p:cNvSpPr>
              <a:spLocks noChangeArrowheads="1"/>
            </p:cNvSpPr>
            <p:nvPr/>
          </p:nvSpPr>
          <p:spPr bwMode="auto">
            <a:xfrm>
              <a:off x="3552" y="1344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648200" y="1714500"/>
            <a:ext cx="990600" cy="1409700"/>
            <a:chOff x="2928" y="1080"/>
            <a:chExt cx="624" cy="888"/>
          </a:xfrm>
        </p:grpSpPr>
        <p:pic>
          <p:nvPicPr>
            <p:cNvPr id="8210" name="Picture 12" descr="manual-095(2)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28" y="1080"/>
              <a:ext cx="136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1" name="Line 13"/>
            <p:cNvSpPr>
              <a:spLocks noChangeShapeType="1"/>
            </p:cNvSpPr>
            <p:nvPr/>
          </p:nvSpPr>
          <p:spPr bwMode="auto">
            <a:xfrm flipH="1">
              <a:off x="2976" y="1392"/>
              <a:ext cx="57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8212" name="Oval 14"/>
            <p:cNvSpPr>
              <a:spLocks noChangeArrowheads="1"/>
            </p:cNvSpPr>
            <p:nvPr/>
          </p:nvSpPr>
          <p:spPr bwMode="auto">
            <a:xfrm>
              <a:off x="2928" y="1344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92150" y="3695700"/>
            <a:ext cx="2647950" cy="1409700"/>
            <a:chOff x="436" y="2304"/>
            <a:chExt cx="1668" cy="888"/>
          </a:xfrm>
        </p:grpSpPr>
        <p:pic>
          <p:nvPicPr>
            <p:cNvPr id="8206" name="Picture 16" descr="manual-095(2)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68" y="2304"/>
              <a:ext cx="136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 flipH="1">
              <a:off x="1104" y="2640"/>
              <a:ext cx="9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a-IR"/>
            </a:p>
          </p:txBody>
        </p:sp>
        <p:sp>
          <p:nvSpPr>
            <p:cNvPr id="8208" name="Text Box 18"/>
            <p:cNvSpPr txBox="1">
              <a:spLocks noChangeArrowheads="1"/>
            </p:cNvSpPr>
            <p:nvPr/>
          </p:nvSpPr>
          <p:spPr bwMode="auto">
            <a:xfrm>
              <a:off x="436" y="2568"/>
              <a:ext cx="628" cy="181"/>
            </a:xfrm>
            <a:prstGeom prst="rect">
              <a:avLst/>
            </a:prstGeom>
            <a:solidFill>
              <a:srgbClr val="E9F7FF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0"/>
              <a:r>
                <a:rPr lang="fa-IR" sz="1200">
                  <a:solidFill>
                    <a:srgbClr val="FF0000"/>
                  </a:solidFill>
                  <a:latin typeface="Verdana" pitchFamily="34" charset="0"/>
                  <a:cs typeface="B Koodak" pitchFamily="2" charset="-78"/>
                </a:rPr>
                <a:t>نوار آلومينيومي </a:t>
              </a:r>
              <a:endParaRPr lang="es-ES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endParaRPr>
            </a:p>
          </p:txBody>
        </p:sp>
        <p:sp>
          <p:nvSpPr>
            <p:cNvPr id="8209" name="Oval 19"/>
            <p:cNvSpPr>
              <a:spLocks noChangeArrowheads="1"/>
            </p:cNvSpPr>
            <p:nvPr/>
          </p:nvSpPr>
          <p:spPr bwMode="auto">
            <a:xfrm>
              <a:off x="1968" y="2592"/>
              <a:ext cx="96" cy="9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a-IR">
                <a:cs typeface="B Koodak" pitchFamily="2" charset="-78"/>
              </a:endParaRPr>
            </a:p>
          </p:txBody>
        </p:sp>
      </p:grpSp>
      <p:sp>
        <p:nvSpPr>
          <p:cNvPr id="8201" name="Text Box 20"/>
          <p:cNvSpPr txBox="1">
            <a:spLocks noChangeArrowheads="1"/>
          </p:cNvSpPr>
          <p:nvPr/>
        </p:nvSpPr>
        <p:spPr bwMode="auto">
          <a:xfrm>
            <a:off x="7135813" y="4457700"/>
            <a:ext cx="850900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نماي خارجي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7275513" y="587692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5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8203" name="Rectangle 22"/>
          <p:cNvSpPr>
            <a:spLocks noChangeArrowheads="1"/>
          </p:cNvSpPr>
          <p:nvPr/>
        </p:nvSpPr>
        <p:spPr bwMode="auto">
          <a:xfrm>
            <a:off x="2182813" y="5937250"/>
            <a:ext cx="50403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به چهار گوشه پانل ها در قسمت خارجي نوار آلومينيومي زده مي شود.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071563" y="4114800"/>
            <a:ext cx="531812" cy="287338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چسب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pic>
        <p:nvPicPr>
          <p:cNvPr id="9219" name="Picture 3" descr="manual-09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11325"/>
            <a:ext cx="4879975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600200" y="4191000"/>
            <a:ext cx="7620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719888" y="4475163"/>
            <a:ext cx="804862" cy="287337"/>
          </a:xfrm>
          <a:prstGeom prst="rect">
            <a:avLst/>
          </a:prstGeom>
          <a:solidFill>
            <a:srgbClr val="E9F7FF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0"/>
            <a:r>
              <a:rPr lang="fa-IR" sz="1200">
                <a:solidFill>
                  <a:srgbClr val="FF0000"/>
                </a:solidFill>
                <a:latin typeface="Verdana" pitchFamily="34" charset="0"/>
                <a:cs typeface="B Koodak" pitchFamily="2" charset="-78"/>
              </a:rPr>
              <a:t>نماي داخلي </a:t>
            </a:r>
            <a:endParaRPr lang="es-ES" sz="1200">
              <a:solidFill>
                <a:srgbClr val="FF0000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6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892425" y="5915025"/>
            <a:ext cx="431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چرخاندن كانال به طوريكه سطح داخلي به سمت بالا باشد  .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anual-0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0" y="2090738"/>
            <a:ext cx="5715000" cy="26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Line 3"/>
          <p:cNvSpPr>
            <a:spLocks noChangeShapeType="1"/>
          </p:cNvSpPr>
          <p:nvPr/>
        </p:nvSpPr>
        <p:spPr bwMode="auto">
          <a:xfrm flipH="1" flipV="1">
            <a:off x="2362200" y="3657600"/>
            <a:ext cx="685800" cy="228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981200" y="34290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057400" y="35083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2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267200" y="4191000"/>
            <a:ext cx="1219200" cy="381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5410200" y="44196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486400" y="44989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1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7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059363" y="5932488"/>
            <a:ext cx="2162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خم كردن تكه ها ي 1 و 2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anual-0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200275"/>
            <a:ext cx="51054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Line 3"/>
          <p:cNvSpPr>
            <a:spLocks noChangeShapeType="1"/>
          </p:cNvSpPr>
          <p:nvPr/>
        </p:nvSpPr>
        <p:spPr bwMode="auto">
          <a:xfrm flipH="1" flipV="1">
            <a:off x="5410200" y="1905000"/>
            <a:ext cx="457200" cy="609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5105400" y="1600200"/>
            <a:ext cx="457200" cy="457200"/>
          </a:xfrm>
          <a:prstGeom prst="ellipse">
            <a:avLst/>
          </a:prstGeom>
          <a:solidFill>
            <a:srgbClr val="E9F7FF"/>
          </a:solidFill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a-IR">
              <a:cs typeface="B Koodak" pitchFamily="2" charset="-78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168900" y="1654175"/>
            <a:ext cx="35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>
              <a:defRPr/>
            </a:pPr>
            <a:r>
              <a:rPr lang="fa-I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B Koodak" pitchFamily="2" charset="-78"/>
              </a:rPr>
              <a:t>3</a:t>
            </a:r>
            <a:endParaRPr lang="es-ES" sz="24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7275513" y="5857875"/>
            <a:ext cx="609600" cy="466725"/>
          </a:xfrm>
          <a:prstGeom prst="rect">
            <a:avLst/>
          </a:prstGeom>
          <a:solidFill>
            <a:srgbClr val="FF0000"/>
          </a:solidFill>
          <a:ln w="9525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fa-IR" sz="2400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8</a:t>
            </a:r>
            <a:endParaRPr lang="es-ES" sz="2400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967288" y="5932488"/>
            <a:ext cx="2254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0000"/>
              </a:buClr>
              <a:buSzPct val="150000"/>
              <a:buFont typeface="Wingdings" pitchFamily="2" charset="2"/>
              <a:buChar char="ü"/>
            </a:pPr>
            <a:r>
              <a:rPr lang="fa-IR" sz="1600">
                <a:solidFill>
                  <a:srgbClr val="6666FF"/>
                </a:solidFill>
                <a:latin typeface="Verdana" pitchFamily="34" charset="0"/>
                <a:cs typeface="B Koodak" pitchFamily="2" charset="-78"/>
              </a:rPr>
              <a:t>بستن قطعات مطابق شكل   </a:t>
            </a:r>
            <a:endParaRPr lang="es-ES" sz="1600">
              <a:solidFill>
                <a:srgbClr val="6666FF"/>
              </a:solidFill>
              <a:latin typeface="Verdana" pitchFamily="34" charset="0"/>
              <a:cs typeface="B Koodak" pitchFamily="2" charset="-78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044950" y="685800"/>
            <a:ext cx="1133475" cy="369888"/>
          </a:xfrm>
          <a:prstGeom prst="rect">
            <a:avLst/>
          </a:prstGeom>
          <a:solidFill>
            <a:srgbClr val="9999FF"/>
          </a:solidFill>
          <a:ln w="6350">
            <a:solidFill>
              <a:srgbClr val="6666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a-IR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افست </a:t>
            </a:r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B Koodak" pitchFamily="2" charset="-78"/>
              </a:rPr>
              <a:t>“S” </a:t>
            </a:r>
            <a:endParaRPr lang="es-E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On-screen Show (4:3)</PresentationFormat>
  <Paragraphs>77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2010-06-09T15:39:53Z</dcterms:created>
  <dcterms:modified xsi:type="dcterms:W3CDTF">2010-06-09T15:40:39Z</dcterms:modified>
</cp:coreProperties>
</file>